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314" r:id="rId2"/>
    <p:sldId id="315" r:id="rId3"/>
    <p:sldId id="316" r:id="rId4"/>
    <p:sldId id="317" r:id="rId5"/>
    <p:sldId id="318" r:id="rId6"/>
    <p:sldId id="319" r:id="rId7"/>
    <p:sldId id="323" r:id="rId8"/>
    <p:sldId id="322" r:id="rId9"/>
    <p:sldId id="324" r:id="rId10"/>
    <p:sldId id="325" r:id="rId11"/>
    <p:sldId id="320" r:id="rId12"/>
    <p:sldId id="321" r:id="rId13"/>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90"/>
    <a:srgbClr val="075578"/>
    <a:srgbClr val="1296DB"/>
    <a:srgbClr val="F153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817EA92-75D0-4044-A80A-286907CE0DDC}">
  <a:tblStyle styleId="{0817EA92-75D0-4044-A80A-286907CE0DDB}" styleName="Minima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dk1"/>
              </a:soli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10000" cmpd="sng">
              <a:solidFill>
                <a:schemeClr val="dk1"/>
              </a:solidFill>
            </a:ln>
          </a:top>
        </a:tcBdr>
      </a:tcStyle>
    </a:lastRow>
    <a:firstRow>
      <a:tcTxStyle b="on">
        <a:fontRef idx="minor">
          <a:prstClr val="black"/>
        </a:fontRef>
        <a:schemeClr val="dk1"/>
      </a:tcTxStyle>
      <a:tcStyle>
        <a:tcBdr>
          <a:bottom>
            <a:ln w="20000" cmpd="sng">
              <a:solidFill>
                <a:schemeClr val="dk1"/>
              </a:solidFill>
            </a:ln>
          </a:bottom>
        </a:tcBdr>
      </a:tcStyle>
    </a:firstRow>
  </a:tblStyle>
  <a:tblStyle styleId="{0817EA92-75D0-4044-A80A-286907CE0DDC}" styleName="Colourfu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bg1"/>
              </a:solidFill>
            </a:ln>
          </a:insideH>
          <a:insideV>
            <a:ln w="0" cmpd="sng">
              <a:solidFill>
                <a:schemeClr val="bg1"/>
              </a:solidFill>
            </a:ln>
          </a:insideV>
        </a:tcBdr>
        <a:fill>
          <a:solidFill>
            <a:srgbClr val="FFF5CC"/>
          </a:solidFill>
        </a:fill>
      </a:tcStyle>
    </a:wholeTbl>
    <a:band1H>
      <a:tcStyle>
        <a:tcBdr/>
        <a:fill>
          <a:solidFill>
            <a:srgbClr val="FFEA98"/>
          </a:solidFill>
        </a:fill>
      </a:tcStyle>
    </a:band1H>
    <a:band2H>
      <a:tcStyle>
        <a:tcBdr/>
      </a:tcStyle>
    </a:band2H>
    <a:band1V>
      <a:tcStyle>
        <a:tcBdr/>
        <a:fill>
          <a:solidFill>
            <a:srgbClr val="FFF5CC"/>
          </a:solidFill>
        </a:fill>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20000" cmpd="sng">
              <a:solidFill>
                <a:schemeClr val="lt1"/>
              </a:solidFill>
            </a:ln>
          </a:top>
        </a:tcBdr>
        <a:fill>
          <a:solidFill>
            <a:schemeClr val="accent1"/>
          </a:solidFill>
        </a:fill>
      </a:tcStyle>
    </a:lastRow>
    <a:firstRow>
      <a:tcTxStyle b="on">
        <a:fontRef idx="minor">
          <a:prstClr val="black"/>
        </a:fontRef>
        <a:schemeClr val="dk1"/>
      </a:tcTxStyle>
      <a:tcStyle>
        <a:tcBdr>
          <a:bottom>
            <a:ln w="200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4242" autoAdjust="0"/>
    <p:restoredTop sz="96323" autoAdjust="0"/>
  </p:normalViewPr>
  <p:slideViewPr>
    <p:cSldViewPr snapToGrid="0" snapToObjects="1">
      <p:cViewPr varScale="1">
        <p:scale>
          <a:sx n="105" d="100"/>
          <a:sy n="105" d="100"/>
        </p:scale>
        <p:origin x="144" y="18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25" d="100"/>
          <a:sy n="125" d="100"/>
        </p:scale>
        <p:origin x="2154" y="-105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B6AFE-AAA7-A648-9BD0-3A9F2F6129F4}" type="datetimeFigureOut">
              <a:rPr lang="de-DE" smtClean="0"/>
              <a:t>11.05.2025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980EE-0DD8-664C-B4D6-9E41B2970AB0}" type="slidenum">
              <a:rPr lang="de-DE" smtClean="0"/>
              <a:t>‹#›</a:t>
            </a:fld>
            <a:endParaRPr lang="de-DE"/>
          </a:p>
        </p:txBody>
      </p:sp>
    </p:spTree>
    <p:extLst>
      <p:ext uri="{BB962C8B-B14F-4D97-AF65-F5344CB8AC3E}">
        <p14:creationId xmlns:p14="http://schemas.microsoft.com/office/powerpoint/2010/main" val="130515753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 will introduce the system structure of the charging station.</a:t>
            </a:r>
          </a:p>
          <a:p>
            <a:r>
              <a:rPr lang="en-US" altLang="zh-CN" dirty="0"/>
              <a:t>In this project, the system has four main layers: Communication Layer, Hardware Control Layer, Human-Machine Interaction Layer, and Central Scheduling Layer.</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a:t>
            </a:fld>
            <a:endParaRPr lang="de-DE"/>
          </a:p>
        </p:txBody>
      </p:sp>
    </p:spTree>
    <p:extLst>
      <p:ext uri="{BB962C8B-B14F-4D97-AF65-F5344CB8AC3E}">
        <p14:creationId xmlns:p14="http://schemas.microsoft.com/office/powerpoint/2010/main" val="246986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GUI Communication is executed by setting up a server. Users can control the charging station through a web page. This part will be explained by my teammate later.</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10</a:t>
            </a:fld>
            <a:endParaRPr lang="de-DE"/>
          </a:p>
        </p:txBody>
      </p:sp>
    </p:spTree>
    <p:extLst>
      <p:ext uri="{BB962C8B-B14F-4D97-AF65-F5344CB8AC3E}">
        <p14:creationId xmlns:p14="http://schemas.microsoft.com/office/powerpoint/2010/main" val="1464170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Central Scheduling Layer connect all modules and manage task scheduling.</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11</a:t>
            </a:fld>
            <a:endParaRPr lang="de-DE"/>
          </a:p>
        </p:txBody>
      </p:sp>
    </p:spTree>
    <p:extLst>
      <p:ext uri="{BB962C8B-B14F-4D97-AF65-F5344CB8AC3E}">
        <p14:creationId xmlns:p14="http://schemas.microsoft.com/office/powerpoint/2010/main" val="3730242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this system has complex function calls, we use signals to decouple the system. Compared to callback functions, signals are more flexible. We created a signal class referencing to Qt Signal. For example, when we have another function to be called, then we can connect it to the signal. If the signal is emitted, all connected functions will be called. When we no longer need a function, we can just disconnect it from signal. We don’t need </a:t>
            </a:r>
            <a:r>
              <a:rPr lang="en-US" altLang="zh-CN"/>
              <a:t>to change the Signal Caller.</a:t>
            </a:r>
            <a:endParaRPr lang="en-US" altLang="zh-CN" dirty="0"/>
          </a:p>
          <a:p>
            <a:r>
              <a:rPr lang="en-US" altLang="zh-CN" dirty="0"/>
              <a:t>Next </a:t>
            </a:r>
            <a:r>
              <a:rPr lang="en-US" altLang="zh-CN" dirty="0" err="1"/>
              <a:t>Yunan</a:t>
            </a:r>
            <a:r>
              <a:rPr lang="en-US" altLang="zh-CN" dirty="0"/>
              <a:t> will introduce the charging logic part.</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12</a:t>
            </a:fld>
            <a:endParaRPr lang="de-DE"/>
          </a:p>
        </p:txBody>
      </p:sp>
    </p:spTree>
    <p:extLst>
      <p:ext uri="{BB962C8B-B14F-4D97-AF65-F5344CB8AC3E}">
        <p14:creationId xmlns:p14="http://schemas.microsoft.com/office/powerpoint/2010/main" val="3425137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start with the Communication Layer. The main communication method is WebSocket, which is used by OCPP officially. WebSocket can receive messages asynchronously, so it doesn't block the thread. But because the official library handles messages synchronously, it cannot support high concurrency. For the optimizer, it is a problem, but it has little impact on the charging station. Because message parsing and handling are tied together, it has poor scalability. To solve this, we use a signal-driven architecture to improve scalability.</a:t>
            </a:r>
            <a:endParaRPr lang="zh-CN" altLang="en-US" dirty="0"/>
          </a:p>
          <a:p>
            <a:r>
              <a:rPr lang="en-US" altLang="zh-CN" dirty="0"/>
              <a:t>How does the communication work?</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2</a:t>
            </a:fld>
            <a:endParaRPr lang="de-DE"/>
          </a:p>
        </p:txBody>
      </p:sp>
    </p:spTree>
    <p:extLst>
      <p:ext uri="{BB962C8B-B14F-4D97-AF65-F5344CB8AC3E}">
        <p14:creationId xmlns:p14="http://schemas.microsoft.com/office/powerpoint/2010/main" val="3819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look at this diagram.</a:t>
            </a:r>
          </a:p>
          <a:p>
            <a:r>
              <a:rPr lang="en-US" altLang="zh-CN" dirty="0"/>
              <a:t>When we send a request to the optimizer, we first call a function to send the request. The charging station waits for a response from the optimizer. When the optimizer responds, the charging station parses the response and sends the message using signals. If the optimizer takes too long to respond, a signal will notify the system of a timeout. In this case, the charging station will receive a timeout error. The process is the same when the optimizer sends a request to the charging station. In general, important information is in the Request, and the Response is only for confirming receipt.</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3</a:t>
            </a:fld>
            <a:endParaRPr lang="de-DE"/>
          </a:p>
        </p:txBody>
      </p:sp>
    </p:spTree>
    <p:extLst>
      <p:ext uri="{BB962C8B-B14F-4D97-AF65-F5344CB8AC3E}">
        <p14:creationId xmlns:p14="http://schemas.microsoft.com/office/powerpoint/2010/main" val="402686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OCPP messages are complex, with deep nesting and many links. It's like this — it's not very complex, we need just two jumps. But for this one, we need four jumps to see the definition, and it's easy to lose track of the previous link. To make this easier, we designed a message generator. Developers can call a function, and the IDE will show parameter hints. This way, developers don’t</a:t>
            </a:r>
            <a:r>
              <a:rPr lang="zh-CN" altLang="en-US" dirty="0"/>
              <a:t> </a:t>
            </a:r>
            <a:r>
              <a:rPr lang="en-US" altLang="zh-CN" dirty="0"/>
              <a:t>need to switch between the standard file and the code. It is more efficient and reduces mistakes.</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4</a:t>
            </a:fld>
            <a:endParaRPr lang="de-DE"/>
          </a:p>
        </p:txBody>
      </p:sp>
    </p:spTree>
    <p:extLst>
      <p:ext uri="{BB962C8B-B14F-4D97-AF65-F5344CB8AC3E}">
        <p14:creationId xmlns:p14="http://schemas.microsoft.com/office/powerpoint/2010/main" val="368391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a very important module—Hardware control. It has five main parts: GPIO Management, Sensor Polling , Charging Unit, Data Management, and LED Control.</a:t>
            </a:r>
          </a:p>
        </p:txBody>
      </p:sp>
      <p:sp>
        <p:nvSpPr>
          <p:cNvPr id="4" name="灯片编号占位符 3"/>
          <p:cNvSpPr>
            <a:spLocks noGrp="1"/>
          </p:cNvSpPr>
          <p:nvPr>
            <p:ph type="sldNum" sz="quarter" idx="5"/>
          </p:nvPr>
        </p:nvSpPr>
        <p:spPr/>
        <p:txBody>
          <a:bodyPr/>
          <a:lstStyle/>
          <a:p>
            <a:fld id="{B60980EE-0DD8-664C-B4D6-9E41B2970AB0}" type="slidenum">
              <a:rPr lang="de-DE" smtClean="0"/>
              <a:t>5</a:t>
            </a:fld>
            <a:endParaRPr lang="de-DE"/>
          </a:p>
        </p:txBody>
      </p:sp>
    </p:spTree>
    <p:extLst>
      <p:ext uri="{BB962C8B-B14F-4D97-AF65-F5344CB8AC3E}">
        <p14:creationId xmlns:p14="http://schemas.microsoft.com/office/powerpoint/2010/main" val="2290295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GPIO Management is the top-level module that manages all other modules. It coordinates task scheduling and signal connections, communicates with higher-level systems, and supports multiple charging ports.</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6</a:t>
            </a:fld>
            <a:endParaRPr lang="de-DE"/>
          </a:p>
        </p:txBody>
      </p:sp>
    </p:spTree>
    <p:extLst>
      <p:ext uri="{BB962C8B-B14F-4D97-AF65-F5344CB8AC3E}">
        <p14:creationId xmlns:p14="http://schemas.microsoft.com/office/powerpoint/2010/main" val="3462724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Sensor Polling collects sensor data at regular intervals and sends this data to the Data Management, such as vehicle status, EVSE status, charging current, power, and charged energy. If a sensor error occurs, this module notifies the Charging Unit to stop charging for safety. It works in a separate thread, so it won’t block the main thread.</a:t>
            </a:r>
          </a:p>
        </p:txBody>
      </p:sp>
      <p:sp>
        <p:nvSpPr>
          <p:cNvPr id="4" name="灯片编号占位符 3"/>
          <p:cNvSpPr>
            <a:spLocks noGrp="1"/>
          </p:cNvSpPr>
          <p:nvPr>
            <p:ph type="sldNum" sz="quarter" idx="5"/>
          </p:nvPr>
        </p:nvSpPr>
        <p:spPr/>
        <p:txBody>
          <a:bodyPr/>
          <a:lstStyle/>
          <a:p>
            <a:fld id="{B60980EE-0DD8-664C-B4D6-9E41B2970AB0}" type="slidenum">
              <a:rPr lang="de-DE" smtClean="0"/>
              <a:t>7</a:t>
            </a:fld>
            <a:endParaRPr lang="de-DE"/>
          </a:p>
        </p:txBody>
      </p:sp>
    </p:spTree>
    <p:extLst>
      <p:ext uri="{BB962C8B-B14F-4D97-AF65-F5344CB8AC3E}">
        <p14:creationId xmlns:p14="http://schemas.microsoft.com/office/powerpoint/2010/main" val="3691296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LED Control and Data Management use the singleton. </a:t>
            </a:r>
          </a:p>
          <a:p>
            <a:r>
              <a:rPr lang="en-US" altLang="zh-CN" dirty="0"/>
              <a:t>The LED Control manages the LEDs on the charging station to show the status, it controls the blink frequency and patterns.</a:t>
            </a:r>
          </a:p>
          <a:p>
            <a:r>
              <a:rPr lang="en-US" altLang="zh-CN" dirty="0"/>
              <a:t>The Data Management collects hardware data and also support data visualization. If we connect it to database future, it is also a good foundation.</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8</a:t>
            </a:fld>
            <a:endParaRPr lang="de-DE"/>
          </a:p>
        </p:txBody>
      </p:sp>
    </p:spTree>
    <p:extLst>
      <p:ext uri="{BB962C8B-B14F-4D97-AF65-F5344CB8AC3E}">
        <p14:creationId xmlns:p14="http://schemas.microsoft.com/office/powerpoint/2010/main" val="249135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most important part of Hardware Control is the Charging Unit Module. The main tasks are to execute charging logic, stop charging, trigger the correction of the charging schedule, and handle error signals from other modules. Charging and stopping are executed by communicating with the actuator using Modbus. When an error occurs, the charging station stops charging immediately and unlocks the charging port.</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9</a:t>
            </a:fld>
            <a:endParaRPr lang="de-DE"/>
          </a:p>
        </p:txBody>
      </p:sp>
    </p:spTree>
    <p:extLst>
      <p:ext uri="{BB962C8B-B14F-4D97-AF65-F5344CB8AC3E}">
        <p14:creationId xmlns:p14="http://schemas.microsoft.com/office/powerpoint/2010/main" val="1119435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0" name="Rechteck 9">
            <a:extLst>
              <a:ext uri="{FF2B5EF4-FFF2-40B4-BE49-F238E27FC236}">
                <a16:creationId xmlns:a16="http://schemas.microsoft.com/office/drawing/2014/main" id="{E4979DF4-6069-4F05-BE4C-7770C627DB8F}"/>
              </a:ext>
            </a:extLst>
          </p:cNvPr>
          <p:cNvSpPr/>
          <p:nvPr userDrawn="1"/>
        </p:nvSpPr>
        <p:spPr>
          <a:xfrm>
            <a:off x="-1" y="0"/>
            <a:ext cx="8311663" cy="6858000"/>
          </a:xfrm>
          <a:prstGeom prst="rect">
            <a:avLst/>
          </a:prstGeom>
          <a:gradFill flip="none" rotWithShape="1">
            <a:gsLst>
              <a:gs pos="0">
                <a:schemeClr val="bg2">
                  <a:alpha val="0"/>
                </a:schemeClr>
              </a:gs>
              <a:gs pos="38000">
                <a:schemeClr val="bg2">
                  <a:alpha val="4000"/>
                </a:schemeClr>
              </a:gs>
              <a:gs pos="100000">
                <a:schemeClr val="bg2">
                  <a:lumMod val="50000"/>
                  <a:alpha val="54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3860"/>
          </a:xfrm>
        </p:spPr>
        <p:txBody>
          <a:bodyPr lIns="0" tIns="0" rIns="0" bIns="0"/>
          <a:lstStyle>
            <a:lvl1pPr marL="0" indent="0">
              <a:spcBef>
                <a:spcPct val="0"/>
              </a:spcBef>
              <a:buFont typeface="Wingdings" pitchFamily="2" charset="2"/>
              <a:buNone/>
              <a:defRPr sz="2133" b="0" i="0">
                <a:solidFill>
                  <a:schemeClr val="accent1"/>
                </a:solidFill>
                <a:latin typeface="+mj-lt"/>
                <a:ea typeface="Verdana" charset="0"/>
                <a:cs typeface="Verdana" charset="0"/>
              </a:defRPr>
            </a:lvl1pPr>
          </a:lstStyle>
          <a:p>
            <a:r>
              <a:rPr lang="de-DE" dirty="0"/>
              <a:t>Master-Untertitelformat bearbeiten</a:t>
            </a:r>
          </a:p>
          <a:p>
            <a:endParaRPr lang="de-DE" dirty="0"/>
          </a:p>
          <a:p>
            <a:endParaRPr lang="de-DE" dirty="0"/>
          </a:p>
          <a:p>
            <a:r>
              <a:rPr lang="de-DE" dirty="0"/>
              <a:t>Veranstaltungsname/Ort</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grpSp>
        <p:nvGrpSpPr>
          <p:cNvPr id="16" name="Gruppierung 15"/>
          <p:cNvGrpSpPr/>
          <p:nvPr/>
        </p:nvGrpSpPr>
        <p:grpSpPr>
          <a:xfrm>
            <a:off x="9884707" y="477223"/>
            <a:ext cx="2304912" cy="870205"/>
            <a:chOff x="7415316" y="357917"/>
            <a:chExt cx="1728684" cy="652654"/>
          </a:xfrm>
          <a:solidFill>
            <a:schemeClr val="bg1"/>
          </a:solidFill>
        </p:grpSpPr>
        <p:sp>
          <p:nvSpPr>
            <p:cNvPr id="17" name="Rechteck 16"/>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3" name="Picture 9">
              <a:extLst>
                <a:ext uri="{FF2B5EF4-FFF2-40B4-BE49-F238E27FC236}">
                  <a16:creationId xmlns:a16="http://schemas.microsoft.com/office/drawing/2014/main" id="{6609D799-6852-442A-964E-91344E7AD1F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2000" y="5664000"/>
            <a:ext cx="11193600" cy="681928"/>
          </a:xfrm>
          <a:prstGeom prst="rect">
            <a:avLst/>
          </a:prstGeom>
        </p:spPr>
      </p:pic>
    </p:spTree>
    <p:extLst>
      <p:ext uri="{BB962C8B-B14F-4D97-AF65-F5344CB8AC3E}">
        <p14:creationId xmlns:p14="http://schemas.microsoft.com/office/powerpoint/2010/main" val="3236267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elfolie">
    <p:spTree>
      <p:nvGrpSpPr>
        <p:cNvPr id="1" name=""/>
        <p:cNvGrpSpPr/>
        <p:nvPr/>
      </p:nvGrpSpPr>
      <p:grpSpPr>
        <a:xfrm>
          <a:off x="0" y="0"/>
          <a:ext cx="0" cy="0"/>
          <a:chOff x="0" y="0"/>
          <a:chExt cx="0" cy="0"/>
        </a:xfrm>
      </p:grpSpPr>
      <p:sp>
        <p:nvSpPr>
          <p:cNvPr id="14" name="Rechteck 1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7044" name="Rectangle 4"/>
          <p:cNvSpPr>
            <a:spLocks noGrp="1" noChangeArrowheads="1"/>
          </p:cNvSpPr>
          <p:nvPr>
            <p:ph type="subTitle" idx="1"/>
          </p:nvPr>
        </p:nvSpPr>
        <p:spPr>
          <a:xfrm>
            <a:off x="671078" y="1449389"/>
            <a:ext cx="5725301" cy="944563"/>
          </a:xfrm>
        </p:spPr>
        <p:txBody>
          <a:bodyPr lIns="0" tIns="0" rIns="0" bIns="0"/>
          <a:lstStyle>
            <a:lvl1pPr marL="0" indent="0">
              <a:spcBef>
                <a:spcPct val="0"/>
              </a:spcBef>
              <a:buFont typeface="Wingdings" pitchFamily="2" charset="2"/>
              <a:buNone/>
              <a:defRPr sz="2200" b="0" i="0">
                <a:solidFill>
                  <a:schemeClr val="tx2"/>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chemeClr val="tx2"/>
                </a:solidFill>
              </a:defRPr>
            </a:lvl1pPr>
          </a:lstStyle>
          <a:p>
            <a:r>
              <a:rPr lang="de-DE" dirty="0"/>
              <a:t>TITELMASTERFORMAT DURCH KLICKEN BEARBEITEN</a:t>
            </a:r>
          </a:p>
        </p:txBody>
      </p:sp>
      <p:pic>
        <p:nvPicPr>
          <p:cNvPr id="11" name="Grafik 10">
            <a:extLst>
              <a:ext uri="{FF2B5EF4-FFF2-40B4-BE49-F238E27FC236}">
                <a16:creationId xmlns:a16="http://schemas.microsoft.com/office/drawing/2014/main" id="{1BD97FAF-4765-4F86-972D-2C4AFF8D5897}"/>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1" y="5664001"/>
            <a:ext cx="11192140" cy="681839"/>
          </a:xfrm>
          <a:prstGeom prst="rect">
            <a:avLst/>
          </a:prstGeom>
        </p:spPr>
      </p:pic>
      <p:sp>
        <p:nvSpPr>
          <p:cNvPr id="9" name="Inhaltsplatzhalter 12">
            <a:extLst>
              <a:ext uri="{FF2B5EF4-FFF2-40B4-BE49-F238E27FC236}">
                <a16:creationId xmlns:a16="http://schemas.microsoft.com/office/drawing/2014/main" id="{28FCAFA5-2238-4268-B94C-07BF43EC84AB}"/>
              </a:ext>
            </a:extLst>
          </p:cNvPr>
          <p:cNvSpPr>
            <a:spLocks noGrp="1"/>
          </p:cNvSpPr>
          <p:nvPr>
            <p:ph sz="quarter" idx="10"/>
          </p:nvPr>
        </p:nvSpPr>
        <p:spPr>
          <a:xfrm>
            <a:off x="670984" y="2517835"/>
            <a:ext cx="5725301" cy="626421"/>
          </a:xfrm>
        </p:spPr>
        <p:txBody>
          <a:bodyPr/>
          <a:lstStyle>
            <a:lvl1pPr marL="0" indent="0">
              <a:buFontTx/>
              <a:buNone/>
              <a:defRPr sz="1600">
                <a:solidFill>
                  <a:schemeClr val="tx2"/>
                </a:solidFill>
              </a:defRPr>
            </a:lvl1pPr>
          </a:lstStyle>
          <a:p>
            <a:pPr lvl="0"/>
            <a:r>
              <a:rPr lang="de-DE" dirty="0"/>
              <a:t>Mastertextformat bearbeiten</a:t>
            </a:r>
          </a:p>
        </p:txBody>
      </p:sp>
      <p:grpSp>
        <p:nvGrpSpPr>
          <p:cNvPr id="10" name="Gruppierung 15">
            <a:extLst>
              <a:ext uri="{FF2B5EF4-FFF2-40B4-BE49-F238E27FC236}">
                <a16:creationId xmlns:a16="http://schemas.microsoft.com/office/drawing/2014/main" id="{0871C8FB-93C4-47BC-BFBF-8A53AB535940}"/>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24D838E9-4582-465B-85B0-651A525F04A2}"/>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63F6389C-8737-4A12-9F12-E70075D115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78341DA7-46AB-45E8-B575-E0EBF04B512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81830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accent1"/>
                </a:solidFill>
              </a:defRPr>
            </a:lvl1pPr>
          </a:lstStyle>
          <a:p>
            <a:r>
              <a:rPr lang="de-DE" dirty="0"/>
              <a:t>TITELMASTERFORMAT DURCH KLICKEN BEARBEITEN</a:t>
            </a:r>
          </a:p>
        </p:txBody>
      </p:sp>
      <p:pic>
        <p:nvPicPr>
          <p:cNvPr id="13" name="Bild 1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1999" y="6192000"/>
            <a:ext cx="11193600" cy="495517"/>
          </a:xfrm>
          <a:prstGeom prst="rect">
            <a:avLst/>
          </a:prstGeom>
        </p:spPr>
      </p:pic>
      <p:grpSp>
        <p:nvGrpSpPr>
          <p:cNvPr id="8" name="Gruppierung 15">
            <a:extLst>
              <a:ext uri="{FF2B5EF4-FFF2-40B4-BE49-F238E27FC236}">
                <a16:creationId xmlns:a16="http://schemas.microsoft.com/office/drawing/2014/main" id="{70F908D8-A4D6-4152-98E4-22CA38E3CEFF}"/>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F760E195-F601-4520-8489-A2030C2FACA7}"/>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Picture 9">
              <a:extLst>
                <a:ext uri="{FF2B5EF4-FFF2-40B4-BE49-F238E27FC236}">
                  <a16:creationId xmlns:a16="http://schemas.microsoft.com/office/drawing/2014/main" id="{E14954DC-E139-4CE6-8F35-56D0219858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E811F3F-4658-4B6B-A93B-6FC0986FD4F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0C5A69E4-DD82-43D1-B605-39B66DB2B9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6192001"/>
            <a:ext cx="11193600" cy="495516"/>
          </a:xfrm>
          <a:prstGeom prst="rect">
            <a:avLst/>
          </a:prstGeom>
        </p:spPr>
      </p:pic>
      <p:grpSp>
        <p:nvGrpSpPr>
          <p:cNvPr id="8" name="Gruppierung 15">
            <a:extLst>
              <a:ext uri="{FF2B5EF4-FFF2-40B4-BE49-F238E27FC236}">
                <a16:creationId xmlns:a16="http://schemas.microsoft.com/office/drawing/2014/main" id="{BE230A3E-201A-4039-A72A-63FE6E459C91}"/>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649FC370-AF5B-43C7-B3FD-9C83CD7A3D11}"/>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9">
              <a:extLst>
                <a:ext uri="{FF2B5EF4-FFF2-40B4-BE49-F238E27FC236}">
                  <a16:creationId xmlns:a16="http://schemas.microsoft.com/office/drawing/2014/main" id="{4CED35C1-2CCD-4A97-A7FF-6219E4E012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A8CF3C26-3453-4D31-8995-0017E6F093E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64150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Abschnittsüberschrift_Druck">
    <p:spTree>
      <p:nvGrpSpPr>
        <p:cNvPr id="1" name=""/>
        <p:cNvGrpSpPr/>
        <p:nvPr/>
      </p:nvGrpSpPr>
      <p:grpSpPr>
        <a:xfrm>
          <a:off x="0" y="0"/>
          <a:ext cx="0" cy="0"/>
          <a:chOff x="0" y="0"/>
          <a:chExt cx="0" cy="0"/>
        </a:xfrm>
      </p:grpSpPr>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sp>
        <p:nvSpPr>
          <p:cNvPr id="2" name="Rechteck 1"/>
          <p:cNvSpPr/>
          <p:nvPr/>
        </p:nvSpPr>
        <p:spPr>
          <a:xfrm>
            <a:off x="0" y="0"/>
            <a:ext cx="12192000" cy="436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700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2" name="Inhaltsplatzhalter 2"/>
          <p:cNvSpPr>
            <a:spLocks noGrp="1"/>
          </p:cNvSpPr>
          <p:nvPr>
            <p:ph idx="11" hasCustomPrompt="1"/>
          </p:nvPr>
        </p:nvSpPr>
        <p:spPr>
          <a:xfrm>
            <a:off x="681331" y="1617055"/>
            <a:ext cx="10830887" cy="4445520"/>
          </a:xfrm>
        </p:spPr>
        <p:txBody>
          <a:bodyPr/>
          <a:lstStyle>
            <a:lvl1pPr algn="l">
              <a:spcAft>
                <a:spcPts val="276"/>
              </a:spcAft>
              <a:defRPr sz="1867">
                <a:solidFill>
                  <a:schemeClr val="tx1"/>
                </a:solidFill>
              </a:defRPr>
            </a:lvl1pPr>
            <a:lvl2pPr algn="l">
              <a:defRPr sz="1867">
                <a:solidFill>
                  <a:schemeClr val="tx1"/>
                </a:solidFill>
              </a:defRPr>
            </a:lvl2pPr>
            <a:lvl3pPr algn="l">
              <a:defRPr sz="1600">
                <a:solidFill>
                  <a:schemeClr val="tx1"/>
                </a:solidFill>
              </a:defRPr>
            </a:lvl3pPr>
            <a:lvl4pPr algn="l">
              <a:defRPr sz="1600">
                <a:solidFill>
                  <a:schemeClr val="tx1"/>
                </a:solidFill>
              </a:defRPr>
            </a:lvl4pPr>
            <a:lvl5pPr algn="l">
              <a:defRPr sz="1600">
                <a:solidFill>
                  <a:schemeClr val="tx1"/>
                </a:solidFill>
              </a:defRPr>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2" name="Fußzeilenplatzhalter 5">
            <a:extLst>
              <a:ext uri="{FF2B5EF4-FFF2-40B4-BE49-F238E27FC236}">
                <a16:creationId xmlns:a16="http://schemas.microsoft.com/office/drawing/2014/main" id="{94ECD695-318A-7FB1-817C-77AC447ACFD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6" name="Foliennummernplatzhalter 1">
            <a:extLst>
              <a:ext uri="{FF2B5EF4-FFF2-40B4-BE49-F238E27FC236}">
                <a16:creationId xmlns:a16="http://schemas.microsoft.com/office/drawing/2014/main" id="{EDE0C6C4-C0A2-433F-85D4-A68A0A1247B5}"/>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72000" y="1620002"/>
            <a:ext cx="5232000" cy="4427236"/>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2"/>
          <p:cNvSpPr>
            <a:spLocks noGrp="1"/>
          </p:cNvSpPr>
          <p:nvPr>
            <p:ph sz="half" idx="10" hasCustomPrompt="1"/>
          </p:nvPr>
        </p:nvSpPr>
        <p:spPr>
          <a:xfrm>
            <a:off x="6248400" y="1620000"/>
            <a:ext cx="5251288" cy="4445520"/>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26B9F52B-4ED9-4E10-9C67-5BB3586A59B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366FBFCD-BA10-4F8D-9232-71109739A136}"/>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496800"/>
            <a:ext cx="9077549" cy="838200"/>
          </a:xfrm>
        </p:spPr>
        <p:txBody>
          <a:bodyPr/>
          <a:lstStyle>
            <a:lvl1pPr>
              <a:defRPr sz="2667" cap="all" baseline="0">
                <a:solidFill>
                  <a:schemeClr val="tx1"/>
                </a:solidFill>
              </a:defRPr>
            </a:lvl1pPr>
          </a:lstStyle>
          <a:p>
            <a:r>
              <a:rPr lang="de-DE" dirty="0"/>
              <a:t>Titelmasterformat durch Klicken bearbeiten</a:t>
            </a:r>
          </a:p>
        </p:txBody>
      </p:sp>
      <p:sp>
        <p:nvSpPr>
          <p:cNvPr id="3" name="Inhaltsplatzhalter 2"/>
          <p:cNvSpPr>
            <a:spLocks noGrp="1"/>
          </p:cNvSpPr>
          <p:nvPr>
            <p:ph sz="half" idx="1" hasCustomPrompt="1"/>
          </p:nvPr>
        </p:nvSpPr>
        <p:spPr>
          <a:xfrm>
            <a:off x="672000"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half" idx="10" hasCustomPrompt="1"/>
          </p:nvPr>
        </p:nvSpPr>
        <p:spPr>
          <a:xfrm>
            <a:off x="4389692"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half" idx="12" hasCustomPrompt="1"/>
          </p:nvPr>
        </p:nvSpPr>
        <p:spPr>
          <a:xfrm>
            <a:off x="8107384" y="1620003"/>
            <a:ext cx="3408000" cy="4460759"/>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5">
            <a:extLst>
              <a:ext uri="{FF2B5EF4-FFF2-40B4-BE49-F238E27FC236}">
                <a16:creationId xmlns:a16="http://schemas.microsoft.com/office/drawing/2014/main" id="{F96C3857-E335-4B3B-BB5B-ABC2353B2DD4}"/>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8" name="Foliennummernplatzhalter 1">
            <a:extLst>
              <a:ext uri="{FF2B5EF4-FFF2-40B4-BE49-F238E27FC236}">
                <a16:creationId xmlns:a16="http://schemas.microsoft.com/office/drawing/2014/main" id="{B55E9212-A241-4CA2-BCC7-06A96E08742E}"/>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564306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72000" y="496800"/>
            <a:ext cx="9077549" cy="838200"/>
          </a:xfrm>
        </p:spPr>
        <p:txBody>
          <a:bodyPr/>
          <a:lstStyle>
            <a:lvl1pPr>
              <a:defRPr sz="2667" cap="all" baseline="0">
                <a:solidFill>
                  <a:schemeClr val="tx1"/>
                </a:solidFill>
              </a:defRPr>
            </a:lvl1pPr>
          </a:lstStyle>
          <a:p>
            <a:r>
              <a:rPr lang="de-DE"/>
              <a:t>Mastertitelformat bearbeiten</a:t>
            </a:r>
            <a:endParaRPr lang="de-DE" dirty="0"/>
          </a:p>
        </p:txBody>
      </p:sp>
      <p:sp>
        <p:nvSpPr>
          <p:cNvPr id="4" name="Fußzeilenplatzhalter 5">
            <a:extLst>
              <a:ext uri="{FF2B5EF4-FFF2-40B4-BE49-F238E27FC236}">
                <a16:creationId xmlns:a16="http://schemas.microsoft.com/office/drawing/2014/main" id="{1B421642-B5D5-4C03-B351-3CECA9491B9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51157E5C-9C00-4F8F-BBBA-77D4A842183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11" name="Rechteck 10"/>
          <p:cNvSpPr/>
          <p:nvPr userDrawn="1"/>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7369AF32-BDF2-4990-92EC-E2DDCFE97A6F}"/>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DD032E88-F750-4AC1-8F39-6CB7B20CC16D}"/>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Leer_Pfeil">
    <p:spTree>
      <p:nvGrpSpPr>
        <p:cNvPr id="1" name=""/>
        <p:cNvGrpSpPr/>
        <p:nvPr/>
      </p:nvGrpSpPr>
      <p:grpSpPr>
        <a:xfrm>
          <a:off x="0" y="0"/>
          <a:ext cx="0" cy="0"/>
          <a:chOff x="0" y="0"/>
          <a:chExt cx="0" cy="0"/>
        </a:xfrm>
      </p:grpSpPr>
      <p:sp>
        <p:nvSpPr>
          <p:cNvPr id="2" name="Rechteck 1"/>
          <p:cNvSpPr/>
          <p:nvPr/>
        </p:nvSpPr>
        <p:spPr>
          <a:xfrm>
            <a:off x="0" y="0"/>
            <a:ext cx="12192000" cy="1743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EEA5479B-77C8-4C0A-B156-20737F6B03C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AAB52C17-3AB1-4D39-AECE-8915DC7BDEA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177356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9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1" y="1904"/>
            <a:ext cx="12189399" cy="6854193"/>
          </a:xfrm>
          <a:prstGeom prst="rect">
            <a:avLst/>
          </a:prstGeom>
        </p:spPr>
      </p:pic>
      <p:sp>
        <p:nvSpPr>
          <p:cNvPr id="2" name="Rechteck 1"/>
          <p:cNvSpPr/>
          <p:nvPr/>
        </p:nvSpPr>
        <p:spPr>
          <a:xfrm>
            <a:off x="0" y="1904"/>
            <a:ext cx="12192000" cy="6000313"/>
          </a:xfrm>
          <a:prstGeom prst="rect">
            <a:avLst/>
          </a:prstGeom>
          <a:gradFill flip="none" rotWithShape="1">
            <a:gsLst>
              <a:gs pos="40000">
                <a:srgbClr val="323232">
                  <a:alpha val="16000"/>
                </a:srgbClr>
              </a:gs>
              <a:gs pos="17000">
                <a:srgbClr val="323232">
                  <a:alpha val="0"/>
                </a:srgbClr>
              </a:gs>
              <a:gs pos="31000">
                <a:srgbClr val="323232">
                  <a:alpha val="14000"/>
                </a:srgbClr>
              </a:gs>
              <a:gs pos="0">
                <a:srgbClr val="323232">
                  <a:alpha val="0"/>
                </a:srgbClr>
              </a:gs>
              <a:gs pos="54000">
                <a:srgbClr val="32323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C4533E3E-2C1B-4E65-9A43-EACE64AB75AC}"/>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59367ED3-0ADD-4745-BE67-CE96E3738DB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4E830C90-8B87-4016-B471-9161C7224C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22BD9E6C-1779-4BFA-903A-8F794990CDC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0778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559835" y="1620000"/>
            <a:ext cx="6943057" cy="4445520"/>
          </a:xfrm>
        </p:spPr>
        <p:txBody>
          <a:bodyPr/>
          <a:lstStyle>
            <a:lvl1pPr>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400"/>
            </a:lvl6pPr>
            <a:lvl7pPr>
              <a:defRPr sz="2400"/>
            </a:lvl7pPr>
            <a:lvl8pPr>
              <a:defRPr sz="2400"/>
            </a:lvl8pPr>
            <a:lvl9pPr>
              <a:defRPr sz="2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672001" y="1620000"/>
            <a:ext cx="3527467" cy="4445520"/>
          </a:xfrm>
        </p:spPr>
        <p:txBody>
          <a:bodyPr/>
          <a:lstStyle>
            <a:lvl1pPr marL="0" indent="0">
              <a:buNone/>
              <a:defRPr sz="1867">
                <a:solidFill>
                  <a:schemeClr val="tx1"/>
                </a:solidFill>
              </a:defRPr>
            </a:lvl1pPr>
            <a:lvl2pPr marL="548626" indent="0">
              <a:buNone/>
              <a:defRPr sz="1440"/>
            </a:lvl2pPr>
            <a:lvl3pPr marL="1097253" indent="0">
              <a:buNone/>
              <a:defRPr sz="1200"/>
            </a:lvl3pPr>
            <a:lvl4pPr marL="1645879" indent="0">
              <a:buNone/>
              <a:defRPr sz="1080"/>
            </a:lvl4pPr>
            <a:lvl5pPr marL="2194505" indent="0">
              <a:buNone/>
              <a:defRPr sz="1080"/>
            </a:lvl5pPr>
            <a:lvl6pPr marL="2743131" indent="0">
              <a:buNone/>
              <a:defRPr sz="1080"/>
            </a:lvl6pPr>
            <a:lvl7pPr marL="3291758" indent="0">
              <a:buNone/>
              <a:defRPr sz="1080"/>
            </a:lvl7pPr>
            <a:lvl8pPr marL="3840384" indent="0">
              <a:buNone/>
              <a:defRPr sz="1080"/>
            </a:lvl8pPr>
            <a:lvl9pPr marL="4389010" indent="0">
              <a:buNone/>
              <a:defRPr sz="1080"/>
            </a:lvl9pPr>
          </a:lstStyle>
          <a:p>
            <a:pPr lvl="0"/>
            <a:r>
              <a:rPr lang="de-DE" dirty="0"/>
              <a:t>Mastertextformat bearbeiten</a:t>
            </a:r>
          </a:p>
        </p:txBody>
      </p:sp>
      <p:sp>
        <p:nvSpPr>
          <p:cNvPr id="5" name="Titel 1"/>
          <p:cNvSpPr>
            <a:spLocks noGrp="1"/>
          </p:cNvSpPr>
          <p:nvPr>
            <p:ph type="title" hasCustomPrompt="1"/>
          </p:nvPr>
        </p:nvSpPr>
        <p:spPr>
          <a:xfrm>
            <a:off x="672000" y="496800"/>
            <a:ext cx="9120000" cy="838200"/>
          </a:xfrm>
        </p:spPr>
        <p:txBody>
          <a:bodyPr/>
          <a:lstStyle>
            <a:lvl1pPr>
              <a:defRPr sz="2667" cap="all"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0E05CA8B-C638-4B55-B2A0-1FC11F353EF6}"/>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85E6D95D-D6FE-4E99-B005-06F3B82BCB0B}"/>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_Titelfolie">
    <p:bg>
      <p:bgRef idx="1001">
        <a:schemeClr val="bg1"/>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01B23A3-AC37-4883-9585-81B99B024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2955" cy="6975835"/>
          </a:xfrm>
          <a:prstGeom prst="rect">
            <a:avLst/>
          </a:prstGeom>
        </p:spPr>
      </p:pic>
      <p:sp>
        <p:nvSpPr>
          <p:cNvPr id="2" name="Rechteck 1"/>
          <p:cNvSpPr/>
          <p:nvPr/>
        </p:nvSpPr>
        <p:spPr>
          <a:xfrm>
            <a:off x="0" y="0"/>
            <a:ext cx="12292954" cy="6975835"/>
          </a:xfrm>
          <a:prstGeom prst="rect">
            <a:avLst/>
          </a:prstGeom>
          <a:gradFill flip="none" rotWithShape="1">
            <a:gsLst>
              <a:gs pos="17000">
                <a:srgbClr val="323232">
                  <a:alpha val="74000"/>
                </a:srgbClr>
              </a:gs>
              <a:gs pos="29000">
                <a:srgbClr val="323232">
                  <a:alpha val="64000"/>
                </a:srgbClr>
              </a:gs>
              <a:gs pos="6000">
                <a:srgbClr val="323232">
                  <a:alpha val="68000"/>
                </a:srgbClr>
              </a:gs>
              <a:gs pos="40000">
                <a:srgbClr val="323232">
                  <a:alpha val="36000"/>
                </a:srgbClr>
              </a:gs>
              <a:gs pos="51000">
                <a:srgbClr val="323232">
                  <a:alpha val="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A8DB9259-71F6-4F9B-B967-47E2D6DC527A}"/>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E654FAA1-6887-41AB-999B-25C57B1D752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203C5551-E710-45CE-907D-46D94F630F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0574A4D3-6DE3-409C-B9CE-BE3524D7E4E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13606453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3967"/>
            <a:ext cx="12191999" cy="6845976"/>
          </a:xfrm>
          <a:prstGeom prst="rect">
            <a:avLst/>
          </a:prstGeom>
        </p:spPr>
      </p:pic>
      <p:sp>
        <p:nvSpPr>
          <p:cNvPr id="10" name="Rechteck 9">
            <a:extLst>
              <a:ext uri="{FF2B5EF4-FFF2-40B4-BE49-F238E27FC236}">
                <a16:creationId xmlns:a16="http://schemas.microsoft.com/office/drawing/2014/main" id="{F8A45A37-0AD4-4A44-B2A5-FCF85446CB45}"/>
              </a:ext>
            </a:extLst>
          </p:cNvPr>
          <p:cNvSpPr/>
          <p:nvPr userDrawn="1"/>
        </p:nvSpPr>
        <p:spPr>
          <a:xfrm rot="10800000">
            <a:off x="0" y="5740800"/>
            <a:ext cx="12192000" cy="110323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p:nvSpPr>
        <p:spPr>
          <a:xfrm>
            <a:off x="0" y="0"/>
            <a:ext cx="12192000" cy="239395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3" name="Gruppierung 15">
            <a:extLst>
              <a:ext uri="{FF2B5EF4-FFF2-40B4-BE49-F238E27FC236}">
                <a16:creationId xmlns:a16="http://schemas.microsoft.com/office/drawing/2014/main" id="{8A1BB5BB-2E2A-4AAE-99C7-116D6FC1C858}"/>
              </a:ext>
            </a:extLst>
          </p:cNvPr>
          <p:cNvGrpSpPr/>
          <p:nvPr userDrawn="1"/>
        </p:nvGrpSpPr>
        <p:grpSpPr>
          <a:xfrm>
            <a:off x="9884707" y="477223"/>
            <a:ext cx="2304912" cy="870205"/>
            <a:chOff x="7415316" y="357917"/>
            <a:chExt cx="1728684" cy="652654"/>
          </a:xfrm>
          <a:solidFill>
            <a:schemeClr val="bg1"/>
          </a:solidFill>
        </p:grpSpPr>
        <p:sp>
          <p:nvSpPr>
            <p:cNvPr id="14" name="Rechteck 13">
              <a:extLst>
                <a:ext uri="{FF2B5EF4-FFF2-40B4-BE49-F238E27FC236}">
                  <a16:creationId xmlns:a16="http://schemas.microsoft.com/office/drawing/2014/main" id="{54E637BF-5F1E-4398-A25E-7F57F5824C1F}"/>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2B227004-2314-448F-9B03-E89D9F32A8A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4053586B-3E06-451D-ABFC-9D1F14BCA4B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04507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7" y="1"/>
            <a:ext cx="12180307" cy="6857999"/>
          </a:xfrm>
          <a:prstGeom prst="rect">
            <a:avLst/>
          </a:prstGeom>
        </p:spPr>
      </p:pic>
      <p:sp>
        <p:nvSpPr>
          <p:cNvPr id="9" name="Rechteck 8">
            <a:extLst>
              <a:ext uri="{FF2B5EF4-FFF2-40B4-BE49-F238E27FC236}">
                <a16:creationId xmlns:a16="http://schemas.microsoft.com/office/drawing/2014/main" id="{AC08E9DB-D969-4D3A-830F-45B0AC334BB6}"/>
              </a:ext>
            </a:extLst>
          </p:cNvPr>
          <p:cNvSpPr/>
          <p:nvPr userDrawn="1"/>
        </p:nvSpPr>
        <p:spPr>
          <a:xfrm>
            <a:off x="0" y="0"/>
            <a:ext cx="12180307" cy="6858000"/>
          </a:xfrm>
          <a:prstGeom prst="rect">
            <a:avLst/>
          </a:prstGeom>
          <a:gradFill flip="none" rotWithShape="1">
            <a:gsLst>
              <a:gs pos="89000">
                <a:srgbClr val="323232">
                  <a:alpha val="16000"/>
                </a:srgbClr>
              </a:gs>
              <a:gs pos="47000">
                <a:srgbClr val="323232">
                  <a:alpha val="0"/>
                </a:srgbClr>
              </a:gs>
              <a:gs pos="64000">
                <a:srgbClr val="323232">
                  <a:alpha val="0"/>
                </a:srgbClr>
              </a:gs>
              <a:gs pos="0">
                <a:srgbClr val="323232">
                  <a:alpha val="34000"/>
                </a:srgbClr>
              </a:gs>
              <a:gs pos="100000">
                <a:srgbClr val="32323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761D536A-FC0B-4E11-85E5-20EFEAE796C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1" name="Gruppierung 15">
            <a:extLst>
              <a:ext uri="{FF2B5EF4-FFF2-40B4-BE49-F238E27FC236}">
                <a16:creationId xmlns:a16="http://schemas.microsoft.com/office/drawing/2014/main" id="{F8778BC2-CE60-400D-A41B-772381312ED5}"/>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A6B12F6-3A9E-4CBD-9F2C-1CA787C66F5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D9BA78A7-332C-496E-8E3E-970CB95717B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94C51BE5-6BE4-41DB-AC1D-EE6C10AEACF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72004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63" y="-18683"/>
            <a:ext cx="12244363" cy="687568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04CE7382-1F9A-40D0-9D50-3557A2CE481F}"/>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3E94900D-7ADA-42B1-BE43-1A8ABA37088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93F8B1B5-2927-438A-8632-D4853C0E920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823BE71C-DE37-4CF0-B715-5B44EAD9472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294847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1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016"/>
            <a:ext cx="12192000" cy="6853968"/>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4AF45D7A-64BF-4E8F-9308-2B7A979B047C}"/>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546CA1C8-B594-462C-BD62-9669C5827CD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EABC9FDB-ABA4-4F0E-B92C-052490EE342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5765C57D-307B-4772-87DC-912EC84995E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15948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25C8C47-97D2-4BE1-B0DE-87E6463F27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668" t="10332" r="8570"/>
          <a:stretch/>
        </p:blipFill>
        <p:spPr>
          <a:xfrm>
            <a:off x="0" y="0"/>
            <a:ext cx="12211936" cy="685800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pic>
        <p:nvPicPr>
          <p:cNvPr id="6" name="Grafik 5">
            <a:extLst>
              <a:ext uri="{FF2B5EF4-FFF2-40B4-BE49-F238E27FC236}">
                <a16:creationId xmlns:a16="http://schemas.microsoft.com/office/drawing/2014/main" id="{043D999C-A0BA-40B1-AD98-B2F348D0EDC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61301" y="1347429"/>
            <a:ext cx="4777467" cy="4782457"/>
          </a:xfrm>
          <a:prstGeom prst="rect">
            <a:avLst/>
          </a:prstGeom>
        </p:spPr>
      </p:pic>
      <p:grpSp>
        <p:nvGrpSpPr>
          <p:cNvPr id="10" name="Gruppierung 15">
            <a:extLst>
              <a:ext uri="{FF2B5EF4-FFF2-40B4-BE49-F238E27FC236}">
                <a16:creationId xmlns:a16="http://schemas.microsoft.com/office/drawing/2014/main" id="{0D7190D1-9AAF-4B23-803B-D8AC6038F7FC}"/>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570DDD3-7E76-4F01-828A-B5E8E8F5F90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782555A6-12F8-4205-AFB8-44E7BADB6CD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3D0FEFB-6AB9-4513-95F8-29CF9352F643}"/>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1727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elfolie">
    <p:spTree>
      <p:nvGrpSpPr>
        <p:cNvPr id="1" name=""/>
        <p:cNvGrpSpPr/>
        <p:nvPr/>
      </p:nvGrpSpPr>
      <p:grpSpPr>
        <a:xfrm>
          <a:off x="0" y="0"/>
          <a:ext cx="0" cy="0"/>
          <a:chOff x="0" y="0"/>
          <a:chExt cx="0" cy="0"/>
        </a:xfrm>
      </p:grpSpPr>
      <p:sp>
        <p:nvSpPr>
          <p:cNvPr id="14" name="Rechteck 1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715E"/>
              </a:solidFill>
            </a:endParaRPr>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rgbClr val="FDCA00"/>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rgbClr val="FDCA00"/>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6BA08943-1529-4EBF-AC3F-EC5C2578545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A93E56B1-76A8-4C0B-B746-D4F87612FD23}"/>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2CC64F19-BBCE-4616-8EC6-6646F227ABB5}"/>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6A7771BE-A1DD-46EB-82EA-B20F78C6379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C286F4D1-DDAB-465A-98CE-622C8FE7047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700422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51880A-D02B-49E9-83E4-E0245E75CC6F}"/>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035497" y="537268"/>
            <a:ext cx="2069999" cy="828000"/>
          </a:xfrm>
          <a:prstGeom prst="rect">
            <a:avLst/>
          </a:prstGeom>
        </p:spPr>
      </p:pic>
      <p:sp>
        <p:nvSpPr>
          <p:cNvPr id="1026" name="Rectangle 2"/>
          <p:cNvSpPr>
            <a:spLocks noGrp="1" noChangeArrowheads="1"/>
          </p:cNvSpPr>
          <p:nvPr>
            <p:ph type="title"/>
          </p:nvPr>
        </p:nvSpPr>
        <p:spPr bwMode="auto">
          <a:xfrm>
            <a:off x="672006" y="541379"/>
            <a:ext cx="8844532" cy="8382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auto">
          <a:xfrm>
            <a:off x="672001" y="1620000"/>
            <a:ext cx="11215200" cy="42284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p:txBody>
      </p:sp>
      <p:sp>
        <p:nvSpPr>
          <p:cNvPr id="11" name="Rectangle 8"/>
          <p:cNvSpPr>
            <a:spLocks noChangeArrowheads="1"/>
          </p:cNvSpPr>
          <p:nvPr/>
        </p:nvSpPr>
        <p:spPr bwMode="auto">
          <a:xfrm>
            <a:off x="651937" y="304801"/>
            <a:ext cx="11184000" cy="54000"/>
          </a:xfrm>
          <a:prstGeom prst="rect">
            <a:avLst/>
          </a:prstGeom>
          <a:solidFill>
            <a:schemeClr val="accent1"/>
          </a:solidFill>
          <a:ln w="3175">
            <a:noFill/>
            <a:miter lim="800000"/>
            <a:headEnd/>
            <a:tailEnd/>
          </a:ln>
        </p:spPr>
        <p:txBody>
          <a:bodyPr/>
          <a:lstStyle/>
          <a:p>
            <a:endParaRPr lang="de-DE">
              <a:latin typeface="+mn-lt"/>
              <a:cs typeface="Tahoma" pitchFamily="34" charset="0"/>
            </a:endParaRPr>
          </a:p>
        </p:txBody>
      </p:sp>
      <p:pic>
        <p:nvPicPr>
          <p:cNvPr id="13" name="Bild 12"/>
          <p:cNvPicPr>
            <a:picLocks/>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72000" y="6192001"/>
            <a:ext cx="11193600" cy="495516"/>
          </a:xfrm>
          <a:prstGeom prst="rect">
            <a:avLst/>
          </a:prstGeom>
        </p:spPr>
      </p:pic>
      <p:sp>
        <p:nvSpPr>
          <p:cNvPr id="23" name="Fußzeilenplatzhalter 5"/>
          <p:cNvSpPr>
            <a:spLocks noGrp="1"/>
          </p:cNvSpPr>
          <p:nvPr>
            <p:ph type="ftr" sz="quarter" idx="3"/>
          </p:nvPr>
        </p:nvSpPr>
        <p:spPr>
          <a:xfrm>
            <a:off x="3117033" y="6484197"/>
            <a:ext cx="8155843"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dirty="0"/>
              <a:t>Thema des Vortrags  |  Name des/der Referierenden  |  </a:t>
            </a:r>
            <a:fld id="{1226E2DF-8868-AF41-835F-F7605CBE9982}" type="datetime1">
              <a:rPr lang="de-DE" smtClean="0"/>
              <a:pPr>
                <a:defRPr/>
              </a:pPr>
              <a:t>11.05.2025</a:t>
            </a:fld>
            <a:r>
              <a:rPr lang="en-GB" dirty="0"/>
              <a:t>  | </a:t>
            </a:r>
          </a:p>
        </p:txBody>
      </p:sp>
      <p:sp>
        <p:nvSpPr>
          <p:cNvPr id="12" name="Foliennummernplatzhalter 1">
            <a:extLst>
              <a:ext uri="{FF2B5EF4-FFF2-40B4-BE49-F238E27FC236}">
                <a16:creationId xmlns:a16="http://schemas.microsoft.com/office/drawing/2014/main" id="{32840856-9373-4C5A-9BDB-9415F88AA0BF}"/>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77" r:id="rId1"/>
    <p:sldLayoutId id="2147483674" r:id="rId2"/>
    <p:sldLayoutId id="2147483678" r:id="rId3"/>
    <p:sldLayoutId id="2147483675" r:id="rId4"/>
    <p:sldLayoutId id="2147483661" r:id="rId5"/>
    <p:sldLayoutId id="2147483673" r:id="rId6"/>
    <p:sldLayoutId id="2147483676" r:id="rId7"/>
    <p:sldLayoutId id="2147483664" r:id="rId8"/>
    <p:sldLayoutId id="2147483659" r:id="rId9"/>
    <p:sldLayoutId id="2147483670" r:id="rId10"/>
    <p:sldLayoutId id="2147483651" r:id="rId11"/>
    <p:sldLayoutId id="2147483671" r:id="rId12"/>
    <p:sldLayoutId id="2147483672" r:id="rId13"/>
    <p:sldLayoutId id="2147483650" r:id="rId14"/>
    <p:sldLayoutId id="2147483652" r:id="rId15"/>
    <p:sldLayoutId id="2147483658" r:id="rId16"/>
    <p:sldLayoutId id="2147483654" r:id="rId17"/>
    <p:sldLayoutId id="2147483655" r:id="rId18"/>
    <p:sldLayoutId id="2147483660" r:id="rId19"/>
    <p:sldLayoutId id="2147483656" r:id="rId20"/>
  </p:sldLayoutIdLst>
  <p:hf hdr="0" dt="0"/>
  <p:txStyles>
    <p:titleStyle>
      <a:lvl1pPr algn="l" rtl="0" eaLnBrk="1" fontAlgn="base" hangingPunct="1">
        <a:spcBef>
          <a:spcPct val="0"/>
        </a:spcBef>
        <a:spcAft>
          <a:spcPct val="0"/>
        </a:spcAft>
        <a:defRPr sz="2800" b="1" i="0">
          <a:solidFill>
            <a:schemeClr val="tx1"/>
          </a:solidFill>
          <a:latin typeface="+mj-lt"/>
          <a:ea typeface="Verdana" charset="0"/>
          <a:cs typeface="Verdana" charset="0"/>
        </a:defRPr>
      </a:lvl1pPr>
      <a:lvl2pPr algn="l" rtl="0" eaLnBrk="1" fontAlgn="base" hangingPunct="1">
        <a:spcBef>
          <a:spcPct val="0"/>
        </a:spcBef>
        <a:spcAft>
          <a:spcPct val="0"/>
        </a:spcAft>
        <a:defRPr sz="2880" b="1">
          <a:solidFill>
            <a:schemeClr val="tx1"/>
          </a:solidFill>
          <a:latin typeface="Arial" charset="0"/>
        </a:defRPr>
      </a:lvl2pPr>
      <a:lvl3pPr algn="l" rtl="0" eaLnBrk="1" fontAlgn="base" hangingPunct="1">
        <a:spcBef>
          <a:spcPct val="0"/>
        </a:spcBef>
        <a:spcAft>
          <a:spcPct val="0"/>
        </a:spcAft>
        <a:defRPr sz="2880" b="1">
          <a:solidFill>
            <a:schemeClr val="tx1"/>
          </a:solidFill>
          <a:latin typeface="Arial" charset="0"/>
        </a:defRPr>
      </a:lvl3pPr>
      <a:lvl4pPr algn="l" rtl="0" eaLnBrk="1" fontAlgn="base" hangingPunct="1">
        <a:spcBef>
          <a:spcPct val="0"/>
        </a:spcBef>
        <a:spcAft>
          <a:spcPct val="0"/>
        </a:spcAft>
        <a:defRPr sz="2880" b="1">
          <a:solidFill>
            <a:schemeClr val="tx1"/>
          </a:solidFill>
          <a:latin typeface="Arial" charset="0"/>
        </a:defRPr>
      </a:lvl4pPr>
      <a:lvl5pPr algn="l" rtl="0" eaLnBrk="1" fontAlgn="base" hangingPunct="1">
        <a:spcBef>
          <a:spcPct val="0"/>
        </a:spcBef>
        <a:spcAft>
          <a:spcPct val="0"/>
        </a:spcAft>
        <a:defRPr sz="2880" b="1">
          <a:solidFill>
            <a:schemeClr val="tx1"/>
          </a:solidFill>
          <a:latin typeface="Arial" charset="0"/>
        </a:defRPr>
      </a:lvl5pPr>
      <a:lvl6pPr marL="548626" algn="l" rtl="0" eaLnBrk="1" fontAlgn="base" hangingPunct="1">
        <a:spcBef>
          <a:spcPct val="0"/>
        </a:spcBef>
        <a:spcAft>
          <a:spcPct val="0"/>
        </a:spcAft>
        <a:defRPr sz="2880" b="1">
          <a:solidFill>
            <a:schemeClr val="tx1"/>
          </a:solidFill>
          <a:latin typeface="Arial" charset="0"/>
        </a:defRPr>
      </a:lvl6pPr>
      <a:lvl7pPr marL="1097253" algn="l" rtl="0" eaLnBrk="1" fontAlgn="base" hangingPunct="1">
        <a:spcBef>
          <a:spcPct val="0"/>
        </a:spcBef>
        <a:spcAft>
          <a:spcPct val="0"/>
        </a:spcAft>
        <a:defRPr sz="2880" b="1">
          <a:solidFill>
            <a:schemeClr val="tx1"/>
          </a:solidFill>
          <a:latin typeface="Arial" charset="0"/>
        </a:defRPr>
      </a:lvl7pPr>
      <a:lvl8pPr marL="1645879" algn="l" rtl="0" eaLnBrk="1" fontAlgn="base" hangingPunct="1">
        <a:spcBef>
          <a:spcPct val="0"/>
        </a:spcBef>
        <a:spcAft>
          <a:spcPct val="0"/>
        </a:spcAft>
        <a:defRPr sz="2880" b="1">
          <a:solidFill>
            <a:schemeClr val="tx1"/>
          </a:solidFill>
          <a:latin typeface="Arial" charset="0"/>
        </a:defRPr>
      </a:lvl8pPr>
      <a:lvl9pPr marL="2194505" algn="l" rtl="0" eaLnBrk="1" fontAlgn="base" hangingPunct="1">
        <a:spcBef>
          <a:spcPct val="0"/>
        </a:spcBef>
        <a:spcAft>
          <a:spcPct val="0"/>
        </a:spcAft>
        <a:defRPr sz="2880" b="1">
          <a:solidFill>
            <a:schemeClr val="tx1"/>
          </a:solidFill>
          <a:latin typeface="Arial" charset="0"/>
        </a:defRPr>
      </a:lvl9pPr>
    </p:titleStyle>
    <p:bodyStyle>
      <a:lvl1pPr marL="239178" indent="-239178" algn="l" rtl="0" eaLnBrk="1" fontAlgn="base" hangingPunct="1">
        <a:lnSpc>
          <a:spcPct val="100000"/>
        </a:lnSpc>
        <a:spcBef>
          <a:spcPts val="276"/>
        </a:spcBef>
        <a:spcAft>
          <a:spcPts val="0"/>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p:bodyStyle>
    <p:otherStyle>
      <a:defPPr>
        <a:defRPr lang="de-DE"/>
      </a:defPPr>
      <a:lvl1pPr marL="0" algn="l" defTabSz="1097253" rtl="0" eaLnBrk="1" latinLnBrk="0" hangingPunct="1">
        <a:defRPr sz="1867" kern="1200">
          <a:solidFill>
            <a:schemeClr val="tx1"/>
          </a:solidFill>
          <a:latin typeface="+mn-lt"/>
          <a:ea typeface="+mn-ea"/>
          <a:cs typeface="+mn-cs"/>
        </a:defRPr>
      </a:lvl1pPr>
      <a:lvl2pPr marL="548626" algn="l" defTabSz="1097253" rtl="0" eaLnBrk="1" latinLnBrk="0" hangingPunct="1">
        <a:defRPr sz="1600" kern="1200">
          <a:solidFill>
            <a:schemeClr val="tx1"/>
          </a:solidFill>
          <a:latin typeface="+mn-lt"/>
          <a:ea typeface="+mn-ea"/>
          <a:cs typeface="+mn-cs"/>
        </a:defRPr>
      </a:lvl2pPr>
      <a:lvl3pPr marL="1097253" algn="l" defTabSz="1097253" rtl="0" eaLnBrk="1" latinLnBrk="0" hangingPunct="1">
        <a:defRPr sz="1600" kern="1200">
          <a:solidFill>
            <a:schemeClr val="tx1"/>
          </a:solidFill>
          <a:latin typeface="+mn-lt"/>
          <a:ea typeface="+mn-ea"/>
          <a:cs typeface="+mn-cs"/>
        </a:defRPr>
      </a:lvl3pPr>
      <a:lvl4pPr marL="1645879" algn="l" defTabSz="1097253" rtl="0" eaLnBrk="1" latinLnBrk="0" hangingPunct="1">
        <a:defRPr sz="1600" kern="1200">
          <a:solidFill>
            <a:schemeClr val="tx1"/>
          </a:solidFill>
          <a:latin typeface="+mn-lt"/>
          <a:ea typeface="+mn-ea"/>
          <a:cs typeface="+mn-cs"/>
        </a:defRPr>
      </a:lvl4pPr>
      <a:lvl5pPr marL="2194505" algn="l" defTabSz="1097253" rtl="0" eaLnBrk="1" latinLnBrk="0" hangingPunct="1">
        <a:defRPr sz="1600" kern="1200">
          <a:solidFill>
            <a:schemeClr val="tx1"/>
          </a:solidFill>
          <a:latin typeface="+mn-lt"/>
          <a:ea typeface="+mn-ea"/>
          <a:cs typeface="+mn-cs"/>
        </a:defRPr>
      </a:lvl5pPr>
      <a:lvl6pPr marL="2743131" algn="l" defTabSz="1097253" rtl="0" eaLnBrk="1" latinLnBrk="0" hangingPunct="1">
        <a:defRPr sz="1600" kern="1200">
          <a:solidFill>
            <a:schemeClr val="tx1"/>
          </a:solidFill>
          <a:latin typeface="+mn-lt"/>
          <a:ea typeface="+mn-ea"/>
          <a:cs typeface="+mn-cs"/>
        </a:defRPr>
      </a:lvl6pPr>
      <a:lvl7pPr marL="3291758" algn="l" defTabSz="1097253" rtl="0" eaLnBrk="1" latinLnBrk="0" hangingPunct="1">
        <a:defRPr sz="1600" kern="1200">
          <a:solidFill>
            <a:schemeClr val="tx1"/>
          </a:solidFill>
          <a:latin typeface="+mn-lt"/>
          <a:ea typeface="+mn-ea"/>
          <a:cs typeface="+mn-cs"/>
        </a:defRPr>
      </a:lvl7pPr>
      <a:lvl8pPr marL="3840384" algn="l" defTabSz="1097253" rtl="0" eaLnBrk="1" latinLnBrk="0" hangingPunct="1">
        <a:defRPr sz="1600" kern="1200">
          <a:solidFill>
            <a:schemeClr val="tx1"/>
          </a:solidFill>
          <a:latin typeface="+mn-lt"/>
          <a:ea typeface="+mn-ea"/>
          <a:cs typeface="+mn-cs"/>
        </a:defRPr>
      </a:lvl8pPr>
      <a:lvl9pPr marL="4389010" algn="l" defTabSz="1097253"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7469" userDrawn="1">
          <p15:clr>
            <a:srgbClr val="F26B43"/>
          </p15:clr>
        </p15:guide>
        <p15:guide id="3" orient="horz" pos="1774" userDrawn="1">
          <p15:clr>
            <a:srgbClr val="F26B43"/>
          </p15:clr>
        </p15:guide>
        <p15:guide id="4" orient="horz" pos="1321" userDrawn="1">
          <p15:clr>
            <a:srgbClr val="F26B43"/>
          </p15:clr>
        </p15:guide>
        <p15:guide id="5" orient="horz" pos="731" userDrawn="1">
          <p15:clr>
            <a:srgbClr val="F26B43"/>
          </p15:clr>
        </p15:guide>
        <p15:guide id="6" orient="horz" pos="41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2.gif"/></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1</a:t>
            </a:fld>
            <a:endParaRPr lang="de-DE" dirty="0"/>
          </a:p>
        </p:txBody>
      </p:sp>
      <p:pic>
        <p:nvPicPr>
          <p:cNvPr id="9" name="图片 8">
            <a:extLst>
              <a:ext uri="{FF2B5EF4-FFF2-40B4-BE49-F238E27FC236}">
                <a16:creationId xmlns:a16="http://schemas.microsoft.com/office/drawing/2014/main" id="{6794EAE1-F0C0-4A08-982C-EE226C1D1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56" y="1979601"/>
            <a:ext cx="10412687" cy="3859994"/>
          </a:xfrm>
          <a:prstGeom prst="rect">
            <a:avLst/>
          </a:prstGeom>
        </p:spPr>
      </p:pic>
    </p:spTree>
    <p:extLst>
      <p:ext uri="{BB962C8B-B14F-4D97-AF65-F5344CB8AC3E}">
        <p14:creationId xmlns:p14="http://schemas.microsoft.com/office/powerpoint/2010/main" val="1387456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——GUI</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10</a:t>
            </a:fld>
            <a:endParaRPr lang="de-DE" dirty="0"/>
          </a:p>
        </p:txBody>
      </p:sp>
      <p:sp>
        <p:nvSpPr>
          <p:cNvPr id="6" name="Inhaltsplatzhalter 1">
            <a:extLst>
              <a:ext uri="{FF2B5EF4-FFF2-40B4-BE49-F238E27FC236}">
                <a16:creationId xmlns:a16="http://schemas.microsoft.com/office/drawing/2014/main" id="{37DEDBF2-2E94-48B8-AB0D-5BEB87B914F9}"/>
              </a:ext>
            </a:extLst>
          </p:cNvPr>
          <p:cNvSpPr>
            <a:spLocks noGrp="1"/>
          </p:cNvSpPr>
          <p:nvPr>
            <p:ph idx="11"/>
          </p:nvPr>
        </p:nvSpPr>
        <p:spPr>
          <a:xfrm>
            <a:off x="681332" y="1564303"/>
            <a:ext cx="7970300" cy="1864697"/>
          </a:xfrm>
        </p:spPr>
        <p:txBody>
          <a:bodyPr/>
          <a:lstStyle/>
          <a:p>
            <a:pPr marL="0" indent="0">
              <a:buNone/>
            </a:pPr>
            <a:r>
              <a:rPr lang="en-US" altLang="zh-CN" dirty="0"/>
              <a:t>The GUI Communication module connects the charging station to a web page.</a:t>
            </a:r>
          </a:p>
          <a:p>
            <a:r>
              <a:rPr lang="zh-CN" altLang="zh-CN" sz="2000" dirty="0">
                <a:latin typeface="Arial" panose="020B0604020202020204" pitchFamily="34" charset="0"/>
              </a:rPr>
              <a:t>Allows users to configure the charging station settings </a:t>
            </a:r>
            <a:endParaRPr lang="en-US" altLang="zh-CN" sz="2000" dirty="0">
              <a:latin typeface="Arial" panose="020B0604020202020204" pitchFamily="34" charset="0"/>
            </a:endParaRPr>
          </a:p>
          <a:p>
            <a:r>
              <a:rPr lang="zh-CN" altLang="zh-CN" sz="2000" dirty="0">
                <a:latin typeface="Arial" panose="020B0604020202020204" pitchFamily="34" charset="0"/>
              </a:rPr>
              <a:t>Provides data visualization for real-time monitoring.</a:t>
            </a:r>
          </a:p>
          <a:p>
            <a:r>
              <a:rPr lang="zh-CN" altLang="zh-CN" sz="2000" dirty="0">
                <a:latin typeface="Arial" panose="020B0604020202020204" pitchFamily="34" charset="0"/>
              </a:rPr>
              <a:t>Enables control of the charging station directly from a web browser</a:t>
            </a:r>
            <a:endParaRPr lang="en-US" altLang="zh-CN" dirty="0"/>
          </a:p>
        </p:txBody>
      </p:sp>
      <p:pic>
        <p:nvPicPr>
          <p:cNvPr id="7" name="图片 6">
            <a:extLst>
              <a:ext uri="{FF2B5EF4-FFF2-40B4-BE49-F238E27FC236}">
                <a16:creationId xmlns:a16="http://schemas.microsoft.com/office/drawing/2014/main" id="{F44399BA-6383-44B9-ACFD-A388B8144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pic>
        <p:nvPicPr>
          <p:cNvPr id="9" name="图片 8">
            <a:extLst>
              <a:ext uri="{FF2B5EF4-FFF2-40B4-BE49-F238E27FC236}">
                <a16:creationId xmlns:a16="http://schemas.microsoft.com/office/drawing/2014/main" id="{B8B432C0-98CF-4867-8170-3C765288C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4396" y="3849125"/>
            <a:ext cx="2066925" cy="1905000"/>
          </a:xfrm>
          <a:prstGeom prst="rect">
            <a:avLst/>
          </a:prstGeom>
        </p:spPr>
      </p:pic>
      <p:pic>
        <p:nvPicPr>
          <p:cNvPr id="11" name="图片 10">
            <a:extLst>
              <a:ext uri="{FF2B5EF4-FFF2-40B4-BE49-F238E27FC236}">
                <a16:creationId xmlns:a16="http://schemas.microsoft.com/office/drawing/2014/main" id="{AAD09A47-E554-4E9A-8BF2-531B4DEE30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6331" y="3849125"/>
            <a:ext cx="2200275" cy="1905000"/>
          </a:xfrm>
          <a:prstGeom prst="rect">
            <a:avLst/>
          </a:prstGeom>
        </p:spPr>
      </p:pic>
      <p:cxnSp>
        <p:nvCxnSpPr>
          <p:cNvPr id="15" name="直接箭头连接符 14">
            <a:extLst>
              <a:ext uri="{FF2B5EF4-FFF2-40B4-BE49-F238E27FC236}">
                <a16:creationId xmlns:a16="http://schemas.microsoft.com/office/drawing/2014/main" id="{86D87128-228E-453B-AE61-0F5028700ABE}"/>
              </a:ext>
            </a:extLst>
          </p:cNvPr>
          <p:cNvCxnSpPr/>
          <p:nvPr/>
        </p:nvCxnSpPr>
        <p:spPr>
          <a:xfrm>
            <a:off x="4431323" y="4615962"/>
            <a:ext cx="2747982" cy="0"/>
          </a:xfrm>
          <a:prstGeom prst="straightConnector1">
            <a:avLst/>
          </a:prstGeom>
          <a:ln w="50800">
            <a:solidFill>
              <a:srgbClr val="1296DB"/>
            </a:solidFill>
            <a:headEnd type="arrow"/>
            <a:tailEnd type="arrow" w="med" len="med"/>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F8E4E9AE-7090-44B0-BB63-5167C1E97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1224" y="3743767"/>
            <a:ext cx="808554" cy="808554"/>
          </a:xfrm>
          <a:prstGeom prst="rect">
            <a:avLst/>
          </a:prstGeom>
        </p:spPr>
      </p:pic>
      <p:sp>
        <p:nvSpPr>
          <p:cNvPr id="18" name="文本框 17">
            <a:extLst>
              <a:ext uri="{FF2B5EF4-FFF2-40B4-BE49-F238E27FC236}">
                <a16:creationId xmlns:a16="http://schemas.microsoft.com/office/drawing/2014/main" id="{B7EB11F0-2668-4546-A5AF-C012C280C30D}"/>
              </a:ext>
            </a:extLst>
          </p:cNvPr>
          <p:cNvSpPr txBox="1"/>
          <p:nvPr/>
        </p:nvSpPr>
        <p:spPr>
          <a:xfrm>
            <a:off x="5163631" y="4679604"/>
            <a:ext cx="1283365" cy="646331"/>
          </a:xfrm>
          <a:prstGeom prst="rect">
            <a:avLst/>
          </a:prstGeom>
          <a:noFill/>
        </p:spPr>
        <p:txBody>
          <a:bodyPr wrap="none" rtlCol="0">
            <a:spAutoFit/>
          </a:bodyPr>
          <a:lstStyle/>
          <a:p>
            <a:pPr algn="ctr"/>
            <a:r>
              <a:rPr lang="en-US" altLang="zh-CN" b="1" dirty="0">
                <a:solidFill>
                  <a:srgbClr val="1296DB"/>
                </a:solidFill>
              </a:rPr>
              <a:t>Web Page</a:t>
            </a:r>
          </a:p>
          <a:p>
            <a:pPr algn="ctr"/>
            <a:r>
              <a:rPr lang="en-US" altLang="zh-CN" b="1" dirty="0">
                <a:solidFill>
                  <a:srgbClr val="1296DB"/>
                </a:solidFill>
              </a:rPr>
              <a:t>(HTTP)</a:t>
            </a:r>
            <a:endParaRPr lang="zh-CN" altLang="en-US" b="1" dirty="0" err="1">
              <a:solidFill>
                <a:srgbClr val="1296DB"/>
              </a:solidFill>
            </a:endParaRPr>
          </a:p>
        </p:txBody>
      </p:sp>
      <p:pic>
        <p:nvPicPr>
          <p:cNvPr id="20" name="图片 19">
            <a:extLst>
              <a:ext uri="{FF2B5EF4-FFF2-40B4-BE49-F238E27FC236}">
                <a16:creationId xmlns:a16="http://schemas.microsoft.com/office/drawing/2014/main" id="{F5478E98-0B47-436B-A127-6CD871025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5705" y="4141676"/>
            <a:ext cx="1881526" cy="899774"/>
          </a:xfrm>
          <a:prstGeom prst="rect">
            <a:avLst/>
          </a:prstGeom>
        </p:spPr>
      </p:pic>
    </p:spTree>
    <p:extLst>
      <p:ext uri="{BB962C8B-B14F-4D97-AF65-F5344CB8AC3E}">
        <p14:creationId xmlns:p14="http://schemas.microsoft.com/office/powerpoint/2010/main" val="26010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structure——Central Layer</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11</a:t>
            </a:fld>
            <a:endParaRPr lang="de-DE" dirty="0"/>
          </a:p>
        </p:txBody>
      </p:sp>
      <p:sp>
        <p:nvSpPr>
          <p:cNvPr id="6" name="Inhaltsplatzhalter 1">
            <a:extLst>
              <a:ext uri="{FF2B5EF4-FFF2-40B4-BE49-F238E27FC236}">
                <a16:creationId xmlns:a16="http://schemas.microsoft.com/office/drawing/2014/main" id="{7F3E3609-15D0-4FFB-BD67-890FE5869B0C}"/>
              </a:ext>
            </a:extLst>
          </p:cNvPr>
          <p:cNvSpPr>
            <a:spLocks noGrp="1"/>
          </p:cNvSpPr>
          <p:nvPr>
            <p:ph idx="11"/>
          </p:nvPr>
        </p:nvSpPr>
        <p:spPr>
          <a:xfrm>
            <a:off x="681331" y="1617054"/>
            <a:ext cx="7850021" cy="1400465"/>
          </a:xfrm>
        </p:spPr>
        <p:txBody>
          <a:bodyPr/>
          <a:lstStyle/>
          <a:p>
            <a:pPr marL="0" indent="0">
              <a:buNone/>
            </a:pPr>
            <a:r>
              <a:rPr lang="en-US" altLang="zh-CN" dirty="0"/>
              <a:t>The Central Scheduling Layer:</a:t>
            </a:r>
          </a:p>
          <a:p>
            <a:pPr marL="0" indent="0">
              <a:buNone/>
            </a:pPr>
            <a:r>
              <a:rPr lang="en-US" altLang="zh-CN" dirty="0"/>
              <a:t>the top part of the system that controls how all parts work together.</a:t>
            </a:r>
          </a:p>
        </p:txBody>
      </p:sp>
      <p:pic>
        <p:nvPicPr>
          <p:cNvPr id="7" name="图片 6">
            <a:extLst>
              <a:ext uri="{FF2B5EF4-FFF2-40B4-BE49-F238E27FC236}">
                <a16:creationId xmlns:a16="http://schemas.microsoft.com/office/drawing/2014/main" id="{2FA84385-7392-4FD6-844B-6B3658E63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8" name="Inhaltsplatzhalter 1">
            <a:extLst>
              <a:ext uri="{FF2B5EF4-FFF2-40B4-BE49-F238E27FC236}">
                <a16:creationId xmlns:a16="http://schemas.microsoft.com/office/drawing/2014/main" id="{456C96D9-27FD-43D1-8260-AAEF8819ECCB}"/>
              </a:ext>
            </a:extLst>
          </p:cNvPr>
          <p:cNvSpPr txBox="1">
            <a:spLocks/>
          </p:cNvSpPr>
          <p:nvPr/>
        </p:nvSpPr>
        <p:spPr bwMode="auto">
          <a:xfrm>
            <a:off x="672000" y="2515328"/>
            <a:ext cx="392724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connect all modules</a:t>
            </a:r>
          </a:p>
        </p:txBody>
      </p:sp>
      <p:sp>
        <p:nvSpPr>
          <p:cNvPr id="9" name="Inhaltsplatzhalter 1">
            <a:extLst>
              <a:ext uri="{FF2B5EF4-FFF2-40B4-BE49-F238E27FC236}">
                <a16:creationId xmlns:a16="http://schemas.microsoft.com/office/drawing/2014/main" id="{6EF738B6-1193-47AE-961F-4E5D3E04ACA9}"/>
              </a:ext>
            </a:extLst>
          </p:cNvPr>
          <p:cNvSpPr txBox="1">
            <a:spLocks/>
          </p:cNvSpPr>
          <p:nvPr/>
        </p:nvSpPr>
        <p:spPr bwMode="auto">
          <a:xfrm>
            <a:off x="672000" y="2884696"/>
            <a:ext cx="392724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manage task scheduling</a:t>
            </a:r>
          </a:p>
        </p:txBody>
      </p:sp>
      <p:sp>
        <p:nvSpPr>
          <p:cNvPr id="10" name="Inhaltsplatzhalter 1">
            <a:extLst>
              <a:ext uri="{FF2B5EF4-FFF2-40B4-BE49-F238E27FC236}">
                <a16:creationId xmlns:a16="http://schemas.microsoft.com/office/drawing/2014/main" id="{2A500B5E-79E7-45C6-8CA5-CD35FD3183AB}"/>
              </a:ext>
            </a:extLst>
          </p:cNvPr>
          <p:cNvSpPr txBox="1">
            <a:spLocks/>
          </p:cNvSpPr>
          <p:nvPr/>
        </p:nvSpPr>
        <p:spPr bwMode="auto">
          <a:xfrm>
            <a:off x="671999" y="3251896"/>
            <a:ext cx="633230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Sends and receives messages/signals between modules.</a:t>
            </a:r>
          </a:p>
        </p:txBody>
      </p:sp>
    </p:spTree>
    <p:extLst>
      <p:ext uri="{BB962C8B-B14F-4D97-AF65-F5344CB8AC3E}">
        <p14:creationId xmlns:p14="http://schemas.microsoft.com/office/powerpoint/2010/main" val="390190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structure——Signal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12</a:t>
            </a:fld>
            <a:endParaRPr lang="de-DE" dirty="0"/>
          </a:p>
        </p:txBody>
      </p:sp>
      <p:sp>
        <p:nvSpPr>
          <p:cNvPr id="6" name="Inhaltsplatzhalter 1">
            <a:extLst>
              <a:ext uri="{FF2B5EF4-FFF2-40B4-BE49-F238E27FC236}">
                <a16:creationId xmlns:a16="http://schemas.microsoft.com/office/drawing/2014/main" id="{E2B0D1C5-ABCA-4827-A09A-113C2C497E63}"/>
              </a:ext>
            </a:extLst>
          </p:cNvPr>
          <p:cNvSpPr>
            <a:spLocks noGrp="1"/>
          </p:cNvSpPr>
          <p:nvPr>
            <p:ph idx="11"/>
          </p:nvPr>
        </p:nvSpPr>
        <p:spPr>
          <a:xfrm>
            <a:off x="681331" y="1617055"/>
            <a:ext cx="1878989" cy="403769"/>
          </a:xfrm>
        </p:spPr>
        <p:txBody>
          <a:bodyPr/>
          <a:lstStyle/>
          <a:p>
            <a:pPr marL="0" indent="0">
              <a:buNone/>
            </a:pPr>
            <a:r>
              <a:rPr lang="en-US" altLang="zh-CN" dirty="0"/>
              <a:t>Problem</a:t>
            </a:r>
            <a:endParaRPr lang="de-DE" dirty="0"/>
          </a:p>
        </p:txBody>
      </p:sp>
      <p:sp>
        <p:nvSpPr>
          <p:cNvPr id="7" name="Inhaltsplatzhalter 1">
            <a:extLst>
              <a:ext uri="{FF2B5EF4-FFF2-40B4-BE49-F238E27FC236}">
                <a16:creationId xmlns:a16="http://schemas.microsoft.com/office/drawing/2014/main" id="{3CD2C012-6703-4DB8-8747-7C3B5FC17600}"/>
              </a:ext>
            </a:extLst>
          </p:cNvPr>
          <p:cNvSpPr txBox="1">
            <a:spLocks/>
          </p:cNvSpPr>
          <p:nvPr/>
        </p:nvSpPr>
        <p:spPr bwMode="auto">
          <a:xfrm>
            <a:off x="3182717" y="1621718"/>
            <a:ext cx="4187347"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Complex function calls</a:t>
            </a:r>
          </a:p>
          <a:p>
            <a:pPr marL="0" indent="0">
              <a:buFont typeface="Arial" panose="020B0604020202020204" pitchFamily="34" charset="0"/>
              <a:buNone/>
            </a:pPr>
            <a:endParaRPr lang="de-DE" kern="0" dirty="0"/>
          </a:p>
        </p:txBody>
      </p:sp>
      <p:sp>
        <p:nvSpPr>
          <p:cNvPr id="8" name="Inhaltsplatzhalter 1">
            <a:extLst>
              <a:ext uri="{FF2B5EF4-FFF2-40B4-BE49-F238E27FC236}">
                <a16:creationId xmlns:a16="http://schemas.microsoft.com/office/drawing/2014/main" id="{A3C4DFB9-B149-4676-A706-2905AB23F067}"/>
              </a:ext>
            </a:extLst>
          </p:cNvPr>
          <p:cNvSpPr txBox="1">
            <a:spLocks/>
          </p:cNvSpPr>
          <p:nvPr/>
        </p:nvSpPr>
        <p:spPr bwMode="auto">
          <a:xfrm>
            <a:off x="672000" y="2302879"/>
            <a:ext cx="1878989"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Solution</a:t>
            </a:r>
            <a:endParaRPr lang="de-DE" kern="0" dirty="0"/>
          </a:p>
        </p:txBody>
      </p:sp>
      <p:sp>
        <p:nvSpPr>
          <p:cNvPr id="9" name="Inhaltsplatzhalter 1">
            <a:extLst>
              <a:ext uri="{FF2B5EF4-FFF2-40B4-BE49-F238E27FC236}">
                <a16:creationId xmlns:a16="http://schemas.microsoft.com/office/drawing/2014/main" id="{A188A94D-94BF-4C72-9426-CE6006D32238}"/>
              </a:ext>
            </a:extLst>
          </p:cNvPr>
          <p:cNvSpPr txBox="1">
            <a:spLocks/>
          </p:cNvSpPr>
          <p:nvPr/>
        </p:nvSpPr>
        <p:spPr bwMode="auto">
          <a:xfrm>
            <a:off x="3182717" y="2302878"/>
            <a:ext cx="4187347"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Create Signal class to decouple</a:t>
            </a:r>
          </a:p>
        </p:txBody>
      </p:sp>
      <p:pic>
        <p:nvPicPr>
          <p:cNvPr id="10" name="图片 9">
            <a:extLst>
              <a:ext uri="{FF2B5EF4-FFF2-40B4-BE49-F238E27FC236}">
                <a16:creationId xmlns:a16="http://schemas.microsoft.com/office/drawing/2014/main" id="{040ADD0D-4106-49AB-896D-718D6193B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224" y="2020824"/>
            <a:ext cx="1579685" cy="1579685"/>
          </a:xfrm>
          <a:prstGeom prst="rect">
            <a:avLst/>
          </a:prstGeom>
        </p:spPr>
      </p:pic>
      <p:pic>
        <p:nvPicPr>
          <p:cNvPr id="14" name="图片 13">
            <a:extLst>
              <a:ext uri="{FF2B5EF4-FFF2-40B4-BE49-F238E27FC236}">
                <a16:creationId xmlns:a16="http://schemas.microsoft.com/office/drawing/2014/main" id="{76514BA5-7D30-4A36-8002-1207D2034E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35138">
            <a:off x="7617134" y="3743075"/>
            <a:ext cx="672874" cy="1537998"/>
          </a:xfrm>
          <a:prstGeom prst="rect">
            <a:avLst/>
          </a:prstGeom>
        </p:spPr>
      </p:pic>
      <p:pic>
        <p:nvPicPr>
          <p:cNvPr id="12" name="图片 11">
            <a:extLst>
              <a:ext uri="{FF2B5EF4-FFF2-40B4-BE49-F238E27FC236}">
                <a16:creationId xmlns:a16="http://schemas.microsoft.com/office/drawing/2014/main" id="{C74519FC-FACB-4C9F-B91E-C6912E4DAF2D}"/>
              </a:ext>
            </a:extLst>
          </p:cNvPr>
          <p:cNvPicPr>
            <a:picLocks noChangeAspect="1"/>
          </p:cNvPicPr>
          <p:nvPr/>
        </p:nvPicPr>
        <p:blipFill rotWithShape="1">
          <a:blip r:embed="rId5">
            <a:extLst>
              <a:ext uri="{28A0092B-C50C-407E-A947-70E740481C1C}">
                <a14:useLocalDpi xmlns:a14="http://schemas.microsoft.com/office/drawing/2010/main" val="0"/>
              </a:ext>
            </a:extLst>
          </a:blip>
          <a:srcRect b="46639"/>
          <a:stretch/>
        </p:blipFill>
        <p:spPr>
          <a:xfrm rot="13239413">
            <a:off x="8264183" y="3318541"/>
            <a:ext cx="692468" cy="844580"/>
          </a:xfrm>
          <a:prstGeom prst="rect">
            <a:avLst/>
          </a:prstGeom>
        </p:spPr>
      </p:pic>
      <p:pic>
        <p:nvPicPr>
          <p:cNvPr id="15" name="图片 14">
            <a:extLst>
              <a:ext uri="{FF2B5EF4-FFF2-40B4-BE49-F238E27FC236}">
                <a16:creationId xmlns:a16="http://schemas.microsoft.com/office/drawing/2014/main" id="{272ACDBB-A269-4CB1-9F1C-9B65EE2C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338771">
            <a:off x="10310778" y="3835507"/>
            <a:ext cx="672874" cy="1537998"/>
          </a:xfrm>
          <a:prstGeom prst="rect">
            <a:avLst/>
          </a:prstGeom>
        </p:spPr>
      </p:pic>
      <p:pic>
        <p:nvPicPr>
          <p:cNvPr id="16" name="图片 15">
            <a:extLst>
              <a:ext uri="{FF2B5EF4-FFF2-40B4-BE49-F238E27FC236}">
                <a16:creationId xmlns:a16="http://schemas.microsoft.com/office/drawing/2014/main" id="{62AC6784-F239-409F-842F-DFBDC47D9556}"/>
              </a:ext>
            </a:extLst>
          </p:cNvPr>
          <p:cNvPicPr>
            <a:picLocks noChangeAspect="1"/>
          </p:cNvPicPr>
          <p:nvPr/>
        </p:nvPicPr>
        <p:blipFill rotWithShape="1">
          <a:blip r:embed="rId5">
            <a:extLst>
              <a:ext uri="{28A0092B-C50C-407E-A947-70E740481C1C}">
                <a14:useLocalDpi xmlns:a14="http://schemas.microsoft.com/office/drawing/2010/main" val="0"/>
              </a:ext>
            </a:extLst>
          </a:blip>
          <a:srcRect b="46639"/>
          <a:stretch/>
        </p:blipFill>
        <p:spPr>
          <a:xfrm rot="8543046">
            <a:off x="9676831" y="3385164"/>
            <a:ext cx="692468" cy="844580"/>
          </a:xfrm>
          <a:prstGeom prst="rect">
            <a:avLst/>
          </a:prstGeom>
        </p:spPr>
      </p:pic>
      <p:pic>
        <p:nvPicPr>
          <p:cNvPr id="17" name="图片 16">
            <a:extLst>
              <a:ext uri="{FF2B5EF4-FFF2-40B4-BE49-F238E27FC236}">
                <a16:creationId xmlns:a16="http://schemas.microsoft.com/office/drawing/2014/main" id="{41101DC4-CF27-4146-A6E1-92F9F8CE9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192324">
            <a:off x="6177818" y="2355571"/>
            <a:ext cx="672874" cy="1537998"/>
          </a:xfrm>
          <a:prstGeom prst="rect">
            <a:avLst/>
          </a:prstGeom>
        </p:spPr>
      </p:pic>
      <p:pic>
        <p:nvPicPr>
          <p:cNvPr id="18" name="图片 17">
            <a:extLst>
              <a:ext uri="{FF2B5EF4-FFF2-40B4-BE49-F238E27FC236}">
                <a16:creationId xmlns:a16="http://schemas.microsoft.com/office/drawing/2014/main" id="{EAE7754F-6D4E-4D32-8E96-563E0B6C2CBB}"/>
              </a:ext>
            </a:extLst>
          </p:cNvPr>
          <p:cNvPicPr>
            <a:picLocks noChangeAspect="1"/>
          </p:cNvPicPr>
          <p:nvPr/>
        </p:nvPicPr>
        <p:blipFill rotWithShape="1">
          <a:blip r:embed="rId5">
            <a:extLst>
              <a:ext uri="{28A0092B-C50C-407E-A947-70E740481C1C}">
                <a14:useLocalDpi xmlns:a14="http://schemas.microsoft.com/office/drawing/2010/main" val="0"/>
              </a:ext>
            </a:extLst>
          </a:blip>
          <a:srcRect b="46639"/>
          <a:stretch/>
        </p:blipFill>
        <p:spPr>
          <a:xfrm rot="15996599">
            <a:off x="7835380" y="2596412"/>
            <a:ext cx="692468" cy="844580"/>
          </a:xfrm>
          <a:prstGeom prst="rect">
            <a:avLst/>
          </a:prstGeom>
        </p:spPr>
      </p:pic>
      <p:sp>
        <p:nvSpPr>
          <p:cNvPr id="19" name="Inhaltsplatzhalter 1">
            <a:extLst>
              <a:ext uri="{FF2B5EF4-FFF2-40B4-BE49-F238E27FC236}">
                <a16:creationId xmlns:a16="http://schemas.microsoft.com/office/drawing/2014/main" id="{1A80AD43-0567-4D6F-B206-42A28651D181}"/>
              </a:ext>
            </a:extLst>
          </p:cNvPr>
          <p:cNvSpPr txBox="1">
            <a:spLocks/>
          </p:cNvSpPr>
          <p:nvPr/>
        </p:nvSpPr>
        <p:spPr bwMode="auto">
          <a:xfrm>
            <a:off x="671999" y="3125843"/>
            <a:ext cx="1878989"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Advantages:</a:t>
            </a:r>
            <a:endParaRPr lang="de-DE" kern="0" dirty="0"/>
          </a:p>
        </p:txBody>
      </p:sp>
      <p:sp>
        <p:nvSpPr>
          <p:cNvPr id="20" name="Inhaltsplatzhalter 1">
            <a:extLst>
              <a:ext uri="{FF2B5EF4-FFF2-40B4-BE49-F238E27FC236}">
                <a16:creationId xmlns:a16="http://schemas.microsoft.com/office/drawing/2014/main" id="{8A4DBD94-4182-4AA5-9E4B-271B284C6F1D}"/>
              </a:ext>
            </a:extLst>
          </p:cNvPr>
          <p:cNvSpPr txBox="1">
            <a:spLocks/>
          </p:cNvSpPr>
          <p:nvPr/>
        </p:nvSpPr>
        <p:spPr bwMode="auto">
          <a:xfrm>
            <a:off x="2406209" y="3125843"/>
            <a:ext cx="3285931"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kern="0" dirty="0"/>
              <a:t>Compare to callback function:</a:t>
            </a:r>
          </a:p>
        </p:txBody>
      </p:sp>
      <p:sp>
        <p:nvSpPr>
          <p:cNvPr id="21" name="Inhaltsplatzhalter 1">
            <a:extLst>
              <a:ext uri="{FF2B5EF4-FFF2-40B4-BE49-F238E27FC236}">
                <a16:creationId xmlns:a16="http://schemas.microsoft.com/office/drawing/2014/main" id="{1AB5E93B-FE01-41D3-B7C8-3A87A16DA3FE}"/>
              </a:ext>
            </a:extLst>
          </p:cNvPr>
          <p:cNvSpPr txBox="1">
            <a:spLocks/>
          </p:cNvSpPr>
          <p:nvPr/>
        </p:nvSpPr>
        <p:spPr bwMode="auto">
          <a:xfrm>
            <a:off x="2406209" y="3509367"/>
            <a:ext cx="3285931"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kern="0" dirty="0"/>
              <a:t>more flexible (dis- / connect)</a:t>
            </a:r>
            <a:endParaRPr lang="de-DE" kern="0" dirty="0"/>
          </a:p>
        </p:txBody>
      </p:sp>
      <p:sp>
        <p:nvSpPr>
          <p:cNvPr id="22" name="Inhaltsplatzhalter 1">
            <a:extLst>
              <a:ext uri="{FF2B5EF4-FFF2-40B4-BE49-F238E27FC236}">
                <a16:creationId xmlns:a16="http://schemas.microsoft.com/office/drawing/2014/main" id="{59773C27-C6D1-499F-9CBE-94A5A3E536C2}"/>
              </a:ext>
            </a:extLst>
          </p:cNvPr>
          <p:cNvSpPr txBox="1">
            <a:spLocks/>
          </p:cNvSpPr>
          <p:nvPr/>
        </p:nvSpPr>
        <p:spPr bwMode="auto">
          <a:xfrm>
            <a:off x="2415540" y="3897534"/>
            <a:ext cx="3285931"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kern="0" dirty="0"/>
              <a:t>lower coupling</a:t>
            </a:r>
            <a:endParaRPr lang="de-DE" kern="0" dirty="0"/>
          </a:p>
        </p:txBody>
      </p:sp>
      <p:sp>
        <p:nvSpPr>
          <p:cNvPr id="24" name="Inhaltsplatzhalter 1">
            <a:extLst>
              <a:ext uri="{FF2B5EF4-FFF2-40B4-BE49-F238E27FC236}">
                <a16:creationId xmlns:a16="http://schemas.microsoft.com/office/drawing/2014/main" id="{8DC7B6A9-8E51-44F0-BBAB-7268CB884C03}"/>
              </a:ext>
            </a:extLst>
          </p:cNvPr>
          <p:cNvSpPr txBox="1">
            <a:spLocks/>
          </p:cNvSpPr>
          <p:nvPr/>
        </p:nvSpPr>
        <p:spPr bwMode="auto">
          <a:xfrm>
            <a:off x="681331" y="4405020"/>
            <a:ext cx="1878989"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Disadvantages:</a:t>
            </a:r>
            <a:endParaRPr lang="de-DE" kern="0" dirty="0"/>
          </a:p>
        </p:txBody>
      </p:sp>
      <p:sp>
        <p:nvSpPr>
          <p:cNvPr id="25" name="Inhaltsplatzhalter 1">
            <a:extLst>
              <a:ext uri="{FF2B5EF4-FFF2-40B4-BE49-F238E27FC236}">
                <a16:creationId xmlns:a16="http://schemas.microsoft.com/office/drawing/2014/main" id="{B08DA2B4-7D3B-4E0F-BA61-BADCA5768394}"/>
              </a:ext>
            </a:extLst>
          </p:cNvPr>
          <p:cNvSpPr txBox="1">
            <a:spLocks/>
          </p:cNvSpPr>
          <p:nvPr/>
        </p:nvSpPr>
        <p:spPr bwMode="auto">
          <a:xfrm>
            <a:off x="2415540" y="4409955"/>
            <a:ext cx="3756660"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Additional Memory Overhead</a:t>
            </a:r>
            <a:endParaRPr lang="en-US" altLang="zh-CN" kern="0" dirty="0"/>
          </a:p>
        </p:txBody>
      </p:sp>
      <p:sp>
        <p:nvSpPr>
          <p:cNvPr id="26" name="Inhaltsplatzhalter 1">
            <a:extLst>
              <a:ext uri="{FF2B5EF4-FFF2-40B4-BE49-F238E27FC236}">
                <a16:creationId xmlns:a16="http://schemas.microsoft.com/office/drawing/2014/main" id="{F169FC12-0358-44FD-B905-79B36E9DD144}"/>
              </a:ext>
            </a:extLst>
          </p:cNvPr>
          <p:cNvSpPr txBox="1">
            <a:spLocks/>
          </p:cNvSpPr>
          <p:nvPr/>
        </p:nvSpPr>
        <p:spPr bwMode="auto">
          <a:xfrm>
            <a:off x="2415540" y="4922376"/>
            <a:ext cx="4975860"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Risk of Memory Leaks</a:t>
            </a:r>
            <a:endParaRPr lang="en-US" altLang="zh-CN" kern="0" dirty="0"/>
          </a:p>
        </p:txBody>
      </p:sp>
      <p:sp>
        <p:nvSpPr>
          <p:cNvPr id="2" name="矩形: 圆角 1">
            <a:extLst>
              <a:ext uri="{FF2B5EF4-FFF2-40B4-BE49-F238E27FC236}">
                <a16:creationId xmlns:a16="http://schemas.microsoft.com/office/drawing/2014/main" id="{6B95D585-B583-4CE7-8974-2A36BBB91454}"/>
              </a:ext>
            </a:extLst>
          </p:cNvPr>
          <p:cNvSpPr/>
          <p:nvPr/>
        </p:nvSpPr>
        <p:spPr>
          <a:xfrm>
            <a:off x="10545422" y="2206261"/>
            <a:ext cx="1162076" cy="1208810"/>
          </a:xfrm>
          <a:prstGeom prst="roundRect">
            <a:avLst/>
          </a:prstGeom>
          <a:solidFill>
            <a:srgbClr val="004D90"/>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Signal Caller</a:t>
            </a:r>
            <a:endParaRPr lang="zh-CN" altLang="en-US" sz="2000" dirty="0">
              <a:solidFill>
                <a:schemeClr val="bg1"/>
              </a:solidFill>
            </a:endParaRPr>
          </a:p>
        </p:txBody>
      </p:sp>
      <p:cxnSp>
        <p:nvCxnSpPr>
          <p:cNvPr id="13" name="直接箭头连接符 12">
            <a:extLst>
              <a:ext uri="{FF2B5EF4-FFF2-40B4-BE49-F238E27FC236}">
                <a16:creationId xmlns:a16="http://schemas.microsoft.com/office/drawing/2014/main" id="{701A5635-C951-4317-A86F-F457947864A0}"/>
              </a:ext>
            </a:extLst>
          </p:cNvPr>
          <p:cNvCxnSpPr>
            <a:stCxn id="2" idx="1"/>
            <a:endCxn id="10" idx="3"/>
          </p:cNvCxnSpPr>
          <p:nvPr/>
        </p:nvCxnSpPr>
        <p:spPr>
          <a:xfrm flipH="1">
            <a:off x="10163909" y="2810666"/>
            <a:ext cx="381513" cy="1"/>
          </a:xfrm>
          <a:prstGeom prst="straightConnector1">
            <a:avLst/>
          </a:prstGeom>
          <a:ln w="50800">
            <a:solidFill>
              <a:srgbClr val="004D9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89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4.79167E-6 4.44444E-6 L 0.05313 -0.00718 " pathEditMode="relative" rAng="0" ptsTypes="AA">
                                      <p:cBhvr>
                                        <p:cTn id="36" dur="2000" fill="hold"/>
                                        <p:tgtEl>
                                          <p:spTgt spid="17"/>
                                        </p:tgtEl>
                                        <p:attrNameLst>
                                          <p:attrName>ppt_x</p:attrName>
                                          <p:attrName>ppt_y</p:attrName>
                                        </p:attrNameLst>
                                      </p:cBhvr>
                                      <p:rCtr x="2656" y="-370"/>
                                    </p:animMotion>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nodeType="clickEffect">
                                  <p:stCondLst>
                                    <p:cond delay="0"/>
                                  </p:stCondLst>
                                  <p:childTnLst>
                                    <p:animEffect transition="out" filter="fade">
                                      <p:cBhvr>
                                        <p:cTn id="40" dur="500" tmFilter="0, 0; .2, .5; .8, .5; 1, 0"/>
                                        <p:tgtEl>
                                          <p:spTgt spid="10"/>
                                        </p:tgtEl>
                                      </p:cBhvr>
                                    </p:animEffect>
                                    <p:animScale>
                                      <p:cBhvr>
                                        <p:cTn id="41" dur="250" autoRev="1" fill="hold"/>
                                        <p:tgtEl>
                                          <p:spTgt spid="10"/>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nodeType="clickEffect">
                                  <p:stCondLst>
                                    <p:cond delay="0"/>
                                  </p:stCondLst>
                                  <p:childTnLst>
                                    <p:animEffect transition="out" filter="fade">
                                      <p:cBhvr>
                                        <p:cTn id="45" dur="500" tmFilter="0, 0; .2, .5; .8, .5; 1, 0"/>
                                        <p:tgtEl>
                                          <p:spTgt spid="15"/>
                                        </p:tgtEl>
                                      </p:cBhvr>
                                    </p:animEffect>
                                    <p:animScale>
                                      <p:cBhvr>
                                        <p:cTn id="46" dur="250" autoRev="1" fill="hold"/>
                                        <p:tgtEl>
                                          <p:spTgt spid="15"/>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4"/>
                                        </p:tgtEl>
                                      </p:cBhvr>
                                    </p:animEffect>
                                    <p:animScale>
                                      <p:cBhvr>
                                        <p:cTn id="51" dur="250" autoRev="1" fill="hold"/>
                                        <p:tgtEl>
                                          <p:spTgt spid="14"/>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nodeType="clickEffect">
                                  <p:stCondLst>
                                    <p:cond delay="0"/>
                                  </p:stCondLst>
                                  <p:childTnLst>
                                    <p:animEffect transition="out" filter="fade">
                                      <p:cBhvr>
                                        <p:cTn id="55" dur="500" tmFilter="0, 0; .2, .5; .8, .5; 1, 0"/>
                                        <p:tgtEl>
                                          <p:spTgt spid="17"/>
                                        </p:tgtEl>
                                      </p:cBhvr>
                                    </p:animEffect>
                                    <p:animScale>
                                      <p:cBhvr>
                                        <p:cTn id="56" dur="250" autoRev="1" fill="hold"/>
                                        <p:tgtEl>
                                          <p:spTgt spid="17"/>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0.05313 -0.00718 L -4.79167E-6 4.44444E-6 " pathEditMode="relative" rAng="0" ptsTypes="AA">
                                      <p:cBhvr>
                                        <p:cTn id="60" dur="2000" fill="hold"/>
                                        <p:tgtEl>
                                          <p:spTgt spid="17"/>
                                        </p:tgtEl>
                                        <p:attrNameLst>
                                          <p:attrName>ppt_x</p:attrName>
                                          <p:attrName>ppt_y</p:attrName>
                                        </p:attrNameLst>
                                      </p:cBhvr>
                                      <p:rCtr x="-2669" y="231"/>
                                    </p:animMotion>
                                  </p:childTnLst>
                                </p:cTn>
                              </p:par>
                            </p:childTnLst>
                          </p:cTn>
                        </p:par>
                      </p:childTnLst>
                    </p:cTn>
                  </p:par>
                  <p:par>
                    <p:cTn id="61" fill="hold">
                      <p:stCondLst>
                        <p:cond delay="indefinite"/>
                      </p:stCondLst>
                      <p:childTnLst>
                        <p:par>
                          <p:cTn id="62" fill="hold">
                            <p:stCondLst>
                              <p:cond delay="0"/>
                            </p:stCondLst>
                            <p:childTnLst>
                              <p:par>
                                <p:cTn id="63" presetID="2" presetClass="exit" presetSubtype="4" fill="hold" nodeType="clickEffect">
                                  <p:stCondLst>
                                    <p:cond delay="0"/>
                                  </p:stCondLst>
                                  <p:childTnLst>
                                    <p:anim calcmode="lin" valueType="num">
                                      <p:cBhvr additive="base">
                                        <p:cTn id="64" dur="500"/>
                                        <p:tgtEl>
                                          <p:spTgt spid="17"/>
                                        </p:tgtEl>
                                        <p:attrNameLst>
                                          <p:attrName>ppt_x</p:attrName>
                                        </p:attrNameLst>
                                      </p:cBhvr>
                                      <p:tavLst>
                                        <p:tav tm="0">
                                          <p:val>
                                            <p:strVal val="ppt_x"/>
                                          </p:val>
                                        </p:tav>
                                        <p:tav tm="100000">
                                          <p:val>
                                            <p:strVal val="ppt_x"/>
                                          </p:val>
                                        </p:tav>
                                      </p:tavLst>
                                    </p:anim>
                                    <p:anim calcmode="lin" valueType="num">
                                      <p:cBhvr additive="base">
                                        <p:cTn id="65" dur="500"/>
                                        <p:tgtEl>
                                          <p:spTgt spid="17"/>
                                        </p:tgtEl>
                                        <p:attrNameLst>
                                          <p:attrName>ppt_y</p:attrName>
                                        </p:attrNameLst>
                                      </p:cBhvr>
                                      <p:tavLst>
                                        <p:tav tm="0">
                                          <p:val>
                                            <p:strVal val="ppt_y"/>
                                          </p:val>
                                        </p:tav>
                                        <p:tav tm="100000">
                                          <p:val>
                                            <p:strVal val="1+ppt_h/2"/>
                                          </p:val>
                                        </p:tav>
                                      </p:tavLst>
                                    </p:anim>
                                    <p:set>
                                      <p:cBhvr>
                                        <p:cTn id="6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1" grpId="0"/>
      <p:bldP spid="22"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a:xfrm>
            <a:off x="672000" y="496800"/>
            <a:ext cx="8779413" cy="838200"/>
          </a:xfrm>
        </p:spPr>
        <p:txBody>
          <a:bodyPr/>
          <a:lstStyle/>
          <a:p>
            <a:r>
              <a:rPr lang="en-US" altLang="zh-CN" dirty="0"/>
              <a:t>System structure——OCPP</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2</a:t>
            </a:fld>
            <a:endParaRPr lang="de-DE" dirty="0"/>
          </a:p>
        </p:txBody>
      </p:sp>
      <p:sp>
        <p:nvSpPr>
          <p:cNvPr id="6" name="Inhaltsplatzhalter 1">
            <a:extLst>
              <a:ext uri="{FF2B5EF4-FFF2-40B4-BE49-F238E27FC236}">
                <a16:creationId xmlns:a16="http://schemas.microsoft.com/office/drawing/2014/main" id="{DAA1F649-31E4-4B99-AC47-CC1E487B8F4E}"/>
              </a:ext>
            </a:extLst>
          </p:cNvPr>
          <p:cNvSpPr>
            <a:spLocks noGrp="1"/>
          </p:cNvSpPr>
          <p:nvPr>
            <p:ph idx="11"/>
          </p:nvPr>
        </p:nvSpPr>
        <p:spPr>
          <a:xfrm>
            <a:off x="681332" y="1532385"/>
            <a:ext cx="2646068" cy="367200"/>
          </a:xfrm>
        </p:spPr>
        <p:txBody>
          <a:bodyPr/>
          <a:lstStyle/>
          <a:p>
            <a:pPr marL="0" indent="0">
              <a:buNone/>
            </a:pPr>
            <a:r>
              <a:rPr lang="en-US" altLang="zh-CN" dirty="0"/>
              <a:t>Communication method:</a:t>
            </a:r>
          </a:p>
        </p:txBody>
      </p:sp>
      <p:sp>
        <p:nvSpPr>
          <p:cNvPr id="8" name="Inhaltsplatzhalter 1">
            <a:extLst>
              <a:ext uri="{FF2B5EF4-FFF2-40B4-BE49-F238E27FC236}">
                <a16:creationId xmlns:a16="http://schemas.microsoft.com/office/drawing/2014/main" id="{06FE1154-5779-427D-B73B-CC2DDCAF8EA9}"/>
              </a:ext>
            </a:extLst>
          </p:cNvPr>
          <p:cNvSpPr txBox="1">
            <a:spLocks/>
          </p:cNvSpPr>
          <p:nvPr/>
        </p:nvSpPr>
        <p:spPr bwMode="auto">
          <a:xfrm>
            <a:off x="672000" y="2181561"/>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Execute type:</a:t>
            </a:r>
          </a:p>
        </p:txBody>
      </p:sp>
      <p:sp>
        <p:nvSpPr>
          <p:cNvPr id="9" name="Inhaltsplatzhalter 1">
            <a:extLst>
              <a:ext uri="{FF2B5EF4-FFF2-40B4-BE49-F238E27FC236}">
                <a16:creationId xmlns:a16="http://schemas.microsoft.com/office/drawing/2014/main" id="{7E16CDA2-B32F-4567-A3E4-00DCF8F89671}"/>
              </a:ext>
            </a:extLst>
          </p:cNvPr>
          <p:cNvSpPr txBox="1">
            <a:spLocks/>
          </p:cNvSpPr>
          <p:nvPr/>
        </p:nvSpPr>
        <p:spPr bwMode="auto">
          <a:xfrm>
            <a:off x="681332" y="3598082"/>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Problem:</a:t>
            </a:r>
          </a:p>
        </p:txBody>
      </p:sp>
      <p:sp>
        <p:nvSpPr>
          <p:cNvPr id="10" name="Inhaltsplatzhalter 1">
            <a:extLst>
              <a:ext uri="{FF2B5EF4-FFF2-40B4-BE49-F238E27FC236}">
                <a16:creationId xmlns:a16="http://schemas.microsoft.com/office/drawing/2014/main" id="{D8CE76B2-A9D1-4D2D-A714-B09A16C2C05C}"/>
              </a:ext>
            </a:extLst>
          </p:cNvPr>
          <p:cNvSpPr txBox="1">
            <a:spLocks/>
          </p:cNvSpPr>
          <p:nvPr/>
        </p:nvSpPr>
        <p:spPr bwMode="auto">
          <a:xfrm>
            <a:off x="681332" y="4995443"/>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Solution:</a:t>
            </a:r>
          </a:p>
        </p:txBody>
      </p:sp>
      <p:sp>
        <p:nvSpPr>
          <p:cNvPr id="11" name="Inhaltsplatzhalter 1">
            <a:extLst>
              <a:ext uri="{FF2B5EF4-FFF2-40B4-BE49-F238E27FC236}">
                <a16:creationId xmlns:a16="http://schemas.microsoft.com/office/drawing/2014/main" id="{8EF653BA-79D3-4D04-A697-3CF8B458B243}"/>
              </a:ext>
            </a:extLst>
          </p:cNvPr>
          <p:cNvSpPr txBox="1">
            <a:spLocks/>
          </p:cNvSpPr>
          <p:nvPr/>
        </p:nvSpPr>
        <p:spPr bwMode="auto">
          <a:xfrm>
            <a:off x="3366140" y="1532385"/>
            <a:ext cx="444859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WebSocket,  used by OCPP officially</a:t>
            </a:r>
          </a:p>
        </p:txBody>
      </p:sp>
      <p:sp>
        <p:nvSpPr>
          <p:cNvPr id="12" name="Inhaltsplatzhalter 1">
            <a:extLst>
              <a:ext uri="{FF2B5EF4-FFF2-40B4-BE49-F238E27FC236}">
                <a16:creationId xmlns:a16="http://schemas.microsoft.com/office/drawing/2014/main" id="{3248E548-59C9-4BF1-AB56-E75307B707D9}"/>
              </a:ext>
            </a:extLst>
          </p:cNvPr>
          <p:cNvSpPr txBox="1">
            <a:spLocks/>
          </p:cNvSpPr>
          <p:nvPr/>
        </p:nvSpPr>
        <p:spPr bwMode="auto">
          <a:xfrm>
            <a:off x="3366140" y="2181561"/>
            <a:ext cx="444859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WebSocket:	Asynchronously</a:t>
            </a:r>
          </a:p>
        </p:txBody>
      </p:sp>
      <p:sp>
        <p:nvSpPr>
          <p:cNvPr id="13" name="Inhaltsplatzhalter 1">
            <a:extLst>
              <a:ext uri="{FF2B5EF4-FFF2-40B4-BE49-F238E27FC236}">
                <a16:creationId xmlns:a16="http://schemas.microsoft.com/office/drawing/2014/main" id="{8B96130A-1B91-4C01-8812-EDB80F67CACE}"/>
              </a:ext>
            </a:extLst>
          </p:cNvPr>
          <p:cNvSpPr txBox="1">
            <a:spLocks/>
          </p:cNvSpPr>
          <p:nvPr/>
        </p:nvSpPr>
        <p:spPr bwMode="auto">
          <a:xfrm>
            <a:off x="3366139" y="2548761"/>
            <a:ext cx="444859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OCPP-Library:	Asynchronously</a:t>
            </a:r>
          </a:p>
        </p:txBody>
      </p:sp>
      <p:sp>
        <p:nvSpPr>
          <p:cNvPr id="14" name="Inhaltsplatzhalter 1">
            <a:extLst>
              <a:ext uri="{FF2B5EF4-FFF2-40B4-BE49-F238E27FC236}">
                <a16:creationId xmlns:a16="http://schemas.microsoft.com/office/drawing/2014/main" id="{DC881B30-9C1F-4B0A-AA10-FEBEC4410390}"/>
              </a:ext>
            </a:extLst>
          </p:cNvPr>
          <p:cNvSpPr txBox="1">
            <a:spLocks/>
          </p:cNvSpPr>
          <p:nvPr/>
        </p:nvSpPr>
        <p:spPr bwMode="auto">
          <a:xfrm>
            <a:off x="3366140" y="2915961"/>
            <a:ext cx="444859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Message handle:	Synchronously</a:t>
            </a:r>
          </a:p>
        </p:txBody>
      </p:sp>
      <p:sp>
        <p:nvSpPr>
          <p:cNvPr id="15" name="Inhaltsplatzhalter 1">
            <a:extLst>
              <a:ext uri="{FF2B5EF4-FFF2-40B4-BE49-F238E27FC236}">
                <a16:creationId xmlns:a16="http://schemas.microsoft.com/office/drawing/2014/main" id="{2590BA38-3562-4937-9C48-CB986F315EF2}"/>
              </a:ext>
            </a:extLst>
          </p:cNvPr>
          <p:cNvSpPr txBox="1">
            <a:spLocks/>
          </p:cNvSpPr>
          <p:nvPr/>
        </p:nvSpPr>
        <p:spPr bwMode="auto">
          <a:xfrm>
            <a:off x="3366141" y="3598082"/>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Low Concurrency</a:t>
            </a:r>
          </a:p>
        </p:txBody>
      </p:sp>
      <p:sp>
        <p:nvSpPr>
          <p:cNvPr id="16" name="Inhaltsplatzhalter 1">
            <a:extLst>
              <a:ext uri="{FF2B5EF4-FFF2-40B4-BE49-F238E27FC236}">
                <a16:creationId xmlns:a16="http://schemas.microsoft.com/office/drawing/2014/main" id="{4D3AAC6F-42BF-4672-A3AE-73AAA06350EA}"/>
              </a:ext>
            </a:extLst>
          </p:cNvPr>
          <p:cNvSpPr txBox="1">
            <a:spLocks/>
          </p:cNvSpPr>
          <p:nvPr/>
        </p:nvSpPr>
        <p:spPr bwMode="auto">
          <a:xfrm>
            <a:off x="5588001" y="3598082"/>
            <a:ext cx="5550136"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Optimizer:	 not support high concurrency</a:t>
            </a:r>
          </a:p>
        </p:txBody>
      </p:sp>
      <p:sp>
        <p:nvSpPr>
          <p:cNvPr id="17" name="Inhaltsplatzhalter 1">
            <a:extLst>
              <a:ext uri="{FF2B5EF4-FFF2-40B4-BE49-F238E27FC236}">
                <a16:creationId xmlns:a16="http://schemas.microsoft.com/office/drawing/2014/main" id="{2AE51A48-B19A-4C4E-9B13-9FC17D3F1D71}"/>
              </a:ext>
            </a:extLst>
          </p:cNvPr>
          <p:cNvSpPr txBox="1">
            <a:spLocks/>
          </p:cNvSpPr>
          <p:nvPr/>
        </p:nvSpPr>
        <p:spPr bwMode="auto">
          <a:xfrm>
            <a:off x="5588001" y="3965282"/>
            <a:ext cx="5550136"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Charging Station: little influence</a:t>
            </a:r>
          </a:p>
        </p:txBody>
      </p:sp>
      <p:sp>
        <p:nvSpPr>
          <p:cNvPr id="18" name="Inhaltsplatzhalter 1">
            <a:extLst>
              <a:ext uri="{FF2B5EF4-FFF2-40B4-BE49-F238E27FC236}">
                <a16:creationId xmlns:a16="http://schemas.microsoft.com/office/drawing/2014/main" id="{72B80D56-C731-4890-AC29-F5806F44BEFA}"/>
              </a:ext>
            </a:extLst>
          </p:cNvPr>
          <p:cNvSpPr txBox="1">
            <a:spLocks/>
          </p:cNvSpPr>
          <p:nvPr/>
        </p:nvSpPr>
        <p:spPr bwMode="auto">
          <a:xfrm>
            <a:off x="3366139" y="4341491"/>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Low Scalability</a:t>
            </a:r>
          </a:p>
        </p:txBody>
      </p:sp>
      <p:sp>
        <p:nvSpPr>
          <p:cNvPr id="19" name="Inhaltsplatzhalter 1">
            <a:extLst>
              <a:ext uri="{FF2B5EF4-FFF2-40B4-BE49-F238E27FC236}">
                <a16:creationId xmlns:a16="http://schemas.microsoft.com/office/drawing/2014/main" id="{671767E6-64EB-486B-AFDE-CF2577414E12}"/>
              </a:ext>
            </a:extLst>
          </p:cNvPr>
          <p:cNvSpPr txBox="1">
            <a:spLocks/>
          </p:cNvSpPr>
          <p:nvPr/>
        </p:nvSpPr>
        <p:spPr bwMode="auto">
          <a:xfrm>
            <a:off x="5587998" y="4341491"/>
            <a:ext cx="593513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message parsing and action execution are tied together</a:t>
            </a:r>
          </a:p>
        </p:txBody>
      </p:sp>
      <p:sp>
        <p:nvSpPr>
          <p:cNvPr id="20" name="Inhaltsplatzhalter 1">
            <a:extLst>
              <a:ext uri="{FF2B5EF4-FFF2-40B4-BE49-F238E27FC236}">
                <a16:creationId xmlns:a16="http://schemas.microsoft.com/office/drawing/2014/main" id="{1A74C5E4-8BAD-4984-BFE3-8C528D5687FB}"/>
              </a:ext>
            </a:extLst>
          </p:cNvPr>
          <p:cNvSpPr txBox="1">
            <a:spLocks/>
          </p:cNvSpPr>
          <p:nvPr/>
        </p:nvSpPr>
        <p:spPr bwMode="auto">
          <a:xfrm>
            <a:off x="3366139" y="4995443"/>
            <a:ext cx="5550136"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signal-driven architecture to decouple</a:t>
            </a:r>
          </a:p>
        </p:txBody>
      </p:sp>
      <p:sp>
        <p:nvSpPr>
          <p:cNvPr id="23" name="左中括号 22">
            <a:extLst>
              <a:ext uri="{FF2B5EF4-FFF2-40B4-BE49-F238E27FC236}">
                <a16:creationId xmlns:a16="http://schemas.microsoft.com/office/drawing/2014/main" id="{11434048-1C91-4B2D-B1B2-B46BE0B0F6D6}"/>
              </a:ext>
            </a:extLst>
          </p:cNvPr>
          <p:cNvSpPr/>
          <p:nvPr/>
        </p:nvSpPr>
        <p:spPr>
          <a:xfrm>
            <a:off x="5413249" y="3598082"/>
            <a:ext cx="174752" cy="734400"/>
          </a:xfrm>
          <a:prstGeom prst="lef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C0A4FCDD-C0FF-4B4A-9E52-EA572AF90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9" cy="1152168"/>
          </a:xfrm>
          <a:prstGeom prst="rect">
            <a:avLst/>
          </a:prstGeom>
        </p:spPr>
      </p:pic>
    </p:spTree>
    <p:extLst>
      <p:ext uri="{BB962C8B-B14F-4D97-AF65-F5344CB8AC3E}">
        <p14:creationId xmlns:p14="http://schemas.microsoft.com/office/powerpoint/2010/main" val="266596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——OCPP</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3</a:t>
            </a:fld>
            <a:endParaRPr lang="de-DE" dirty="0"/>
          </a:p>
        </p:txBody>
      </p:sp>
      <p:sp>
        <p:nvSpPr>
          <p:cNvPr id="6" name="Inhaltsplatzhalter 1">
            <a:extLst>
              <a:ext uri="{FF2B5EF4-FFF2-40B4-BE49-F238E27FC236}">
                <a16:creationId xmlns:a16="http://schemas.microsoft.com/office/drawing/2014/main" id="{C5A891D5-FD65-4FEB-B8D0-35E9351A157F}"/>
              </a:ext>
            </a:extLst>
          </p:cNvPr>
          <p:cNvSpPr>
            <a:spLocks noGrp="1"/>
          </p:cNvSpPr>
          <p:nvPr>
            <p:ph idx="11"/>
          </p:nvPr>
        </p:nvSpPr>
        <p:spPr>
          <a:xfrm>
            <a:off x="7680960" y="3208719"/>
            <a:ext cx="3995928" cy="365125"/>
          </a:xfrm>
        </p:spPr>
        <p:txBody>
          <a:bodyPr/>
          <a:lstStyle/>
          <a:p>
            <a:pPr marL="0" indent="0">
              <a:buNone/>
            </a:pPr>
            <a:r>
              <a:rPr lang="en-US" altLang="zh-CN" dirty="0"/>
              <a:t>Request: import information</a:t>
            </a:r>
          </a:p>
        </p:txBody>
      </p:sp>
      <p:pic>
        <p:nvPicPr>
          <p:cNvPr id="7" name="图片 6">
            <a:extLst>
              <a:ext uri="{FF2B5EF4-FFF2-40B4-BE49-F238E27FC236}">
                <a16:creationId xmlns:a16="http://schemas.microsoft.com/office/drawing/2014/main" id="{353C34BC-E468-429F-9C99-6E66B1180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00" y="1335000"/>
            <a:ext cx="6708357" cy="4901208"/>
          </a:xfrm>
          <a:prstGeom prst="rect">
            <a:avLst/>
          </a:prstGeom>
        </p:spPr>
      </p:pic>
      <p:pic>
        <p:nvPicPr>
          <p:cNvPr id="9" name="图片 8">
            <a:extLst>
              <a:ext uri="{FF2B5EF4-FFF2-40B4-BE49-F238E27FC236}">
                <a16:creationId xmlns:a16="http://schemas.microsoft.com/office/drawing/2014/main" id="{2E9ADB47-C746-4319-9D9F-D98FD5A2E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859" y="1546760"/>
            <a:ext cx="3108079" cy="1152168"/>
          </a:xfrm>
          <a:prstGeom prst="rect">
            <a:avLst/>
          </a:prstGeom>
        </p:spPr>
      </p:pic>
      <p:sp>
        <p:nvSpPr>
          <p:cNvPr id="10" name="Inhaltsplatzhalter 1">
            <a:extLst>
              <a:ext uri="{FF2B5EF4-FFF2-40B4-BE49-F238E27FC236}">
                <a16:creationId xmlns:a16="http://schemas.microsoft.com/office/drawing/2014/main" id="{81AC047D-807D-4D33-95E0-8C4B4C96F39A}"/>
              </a:ext>
            </a:extLst>
          </p:cNvPr>
          <p:cNvSpPr txBox="1">
            <a:spLocks/>
          </p:cNvSpPr>
          <p:nvPr/>
        </p:nvSpPr>
        <p:spPr bwMode="auto">
          <a:xfrm>
            <a:off x="7680960" y="3785604"/>
            <a:ext cx="3995928" cy="365125"/>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Response: confirm receipt</a:t>
            </a:r>
          </a:p>
        </p:txBody>
      </p:sp>
    </p:spTree>
    <p:extLst>
      <p:ext uri="{BB962C8B-B14F-4D97-AF65-F5344CB8AC3E}">
        <p14:creationId xmlns:p14="http://schemas.microsoft.com/office/powerpoint/2010/main" val="30901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——OCPP</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4</a:t>
            </a:fld>
            <a:endParaRPr lang="de-DE" dirty="0"/>
          </a:p>
        </p:txBody>
      </p:sp>
      <p:pic>
        <p:nvPicPr>
          <p:cNvPr id="7" name="图片 6">
            <a:extLst>
              <a:ext uri="{FF2B5EF4-FFF2-40B4-BE49-F238E27FC236}">
                <a16:creationId xmlns:a16="http://schemas.microsoft.com/office/drawing/2014/main" id="{8B513554-6B20-4292-AF71-C82F78586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9" cy="1152168"/>
          </a:xfrm>
          <a:prstGeom prst="rect">
            <a:avLst/>
          </a:prstGeom>
        </p:spPr>
      </p:pic>
      <p:sp>
        <p:nvSpPr>
          <p:cNvPr id="8" name="矩形: 圆角 7">
            <a:extLst>
              <a:ext uri="{FF2B5EF4-FFF2-40B4-BE49-F238E27FC236}">
                <a16:creationId xmlns:a16="http://schemas.microsoft.com/office/drawing/2014/main" id="{2E84868D-1C25-4B27-99D2-DDF806DBC039}"/>
              </a:ext>
            </a:extLst>
          </p:cNvPr>
          <p:cNvSpPr/>
          <p:nvPr/>
        </p:nvSpPr>
        <p:spPr>
          <a:xfrm>
            <a:off x="553127" y="1855034"/>
            <a:ext cx="1924896"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chargingProfile</a:t>
            </a:r>
            <a:endParaRPr lang="zh-CN" altLang="en-US" sz="2000" dirty="0">
              <a:solidFill>
                <a:schemeClr val="bg1"/>
              </a:solidFill>
            </a:endParaRPr>
          </a:p>
        </p:txBody>
      </p:sp>
      <p:grpSp>
        <p:nvGrpSpPr>
          <p:cNvPr id="51" name="组合 50">
            <a:extLst>
              <a:ext uri="{FF2B5EF4-FFF2-40B4-BE49-F238E27FC236}">
                <a16:creationId xmlns:a16="http://schemas.microsoft.com/office/drawing/2014/main" id="{6BE86B9B-F07F-4EE1-8AB5-DE178F8474BC}"/>
              </a:ext>
            </a:extLst>
          </p:cNvPr>
          <p:cNvGrpSpPr/>
          <p:nvPr/>
        </p:nvGrpSpPr>
        <p:grpSpPr>
          <a:xfrm>
            <a:off x="4053383" y="1291511"/>
            <a:ext cx="3007050" cy="1035190"/>
            <a:chOff x="4053383" y="1291511"/>
            <a:chExt cx="3007050" cy="1035190"/>
          </a:xfrm>
        </p:grpSpPr>
        <p:sp>
          <p:nvSpPr>
            <p:cNvPr id="12" name="矩形: 圆角 11">
              <a:extLst>
                <a:ext uri="{FF2B5EF4-FFF2-40B4-BE49-F238E27FC236}">
                  <a16:creationId xmlns:a16="http://schemas.microsoft.com/office/drawing/2014/main" id="{94F94579-BF3D-4C72-8A1C-916A74B7CDBC}"/>
                </a:ext>
              </a:extLst>
            </p:cNvPr>
            <p:cNvSpPr/>
            <p:nvPr/>
          </p:nvSpPr>
          <p:spPr>
            <a:xfrm>
              <a:off x="5617345" y="1861385"/>
              <a:ext cx="144308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Enum</a:t>
              </a:r>
              <a:r>
                <a:rPr lang="en-US" altLang="zh-CN" sz="2000" dirty="0">
                  <a:solidFill>
                    <a:schemeClr val="bg1"/>
                  </a:solidFill>
                </a:rPr>
                <a:t> doc.</a:t>
              </a:r>
              <a:endParaRPr lang="zh-CN" altLang="en-US" sz="2000" dirty="0">
                <a:solidFill>
                  <a:schemeClr val="bg1"/>
                </a:solidFill>
              </a:endParaRPr>
            </a:p>
          </p:txBody>
        </p:sp>
        <p:cxnSp>
          <p:nvCxnSpPr>
            <p:cNvPr id="32" name="连接符: 曲线 31">
              <a:extLst>
                <a:ext uri="{FF2B5EF4-FFF2-40B4-BE49-F238E27FC236}">
                  <a16:creationId xmlns:a16="http://schemas.microsoft.com/office/drawing/2014/main" id="{8D45EAA1-470F-42A8-A5AB-FF3ED9BA07C2}"/>
                </a:ext>
              </a:extLst>
            </p:cNvPr>
            <p:cNvCxnSpPr>
              <a:stCxn id="9" idx="0"/>
              <a:endCxn id="12" idx="0"/>
            </p:cNvCxnSpPr>
            <p:nvPr/>
          </p:nvCxnSpPr>
          <p:spPr>
            <a:xfrm rot="16200000" flipH="1">
              <a:off x="5192960" y="715457"/>
              <a:ext cx="6351" cy="2285505"/>
            </a:xfrm>
            <a:prstGeom prst="curvedConnector3">
              <a:avLst>
                <a:gd name="adj1" fmla="val -3599433"/>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3B7533A-5FA5-4639-8E0A-5BC684CAB175}"/>
                </a:ext>
              </a:extLst>
            </p:cNvPr>
            <p:cNvSpPr txBox="1"/>
            <p:nvPr/>
          </p:nvSpPr>
          <p:spPr>
            <a:xfrm>
              <a:off x="4824781" y="1291511"/>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0" name="组合 49">
            <a:extLst>
              <a:ext uri="{FF2B5EF4-FFF2-40B4-BE49-F238E27FC236}">
                <a16:creationId xmlns:a16="http://schemas.microsoft.com/office/drawing/2014/main" id="{B9C64852-C5DA-4EA2-A093-1633978B30F6}"/>
              </a:ext>
            </a:extLst>
          </p:cNvPr>
          <p:cNvGrpSpPr/>
          <p:nvPr/>
        </p:nvGrpSpPr>
        <p:grpSpPr>
          <a:xfrm>
            <a:off x="1521924" y="1270623"/>
            <a:ext cx="3978964" cy="1049727"/>
            <a:chOff x="1521924" y="1270623"/>
            <a:chExt cx="3978964" cy="1049727"/>
          </a:xfrm>
        </p:grpSpPr>
        <p:sp>
          <p:nvSpPr>
            <p:cNvPr id="9" name="矩形: 圆角 8">
              <a:extLst>
                <a:ext uri="{FF2B5EF4-FFF2-40B4-BE49-F238E27FC236}">
                  <a16:creationId xmlns:a16="http://schemas.microsoft.com/office/drawing/2014/main" id="{2AC237D9-9FE6-4DA9-8DC3-9DBD2B430E56}"/>
                </a:ext>
              </a:extLst>
            </p:cNvPr>
            <p:cNvSpPr/>
            <p:nvPr/>
          </p:nvSpPr>
          <p:spPr>
            <a:xfrm>
              <a:off x="2605880" y="1855034"/>
              <a:ext cx="289500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chargingProfilePurpose</a:t>
              </a:r>
              <a:endParaRPr lang="zh-CN" altLang="en-US" sz="2000" dirty="0">
                <a:solidFill>
                  <a:schemeClr val="bg1"/>
                </a:solidFill>
              </a:endParaRPr>
            </a:p>
          </p:txBody>
        </p:sp>
        <p:cxnSp>
          <p:nvCxnSpPr>
            <p:cNvPr id="30" name="连接符: 曲线 29">
              <a:extLst>
                <a:ext uri="{FF2B5EF4-FFF2-40B4-BE49-F238E27FC236}">
                  <a16:creationId xmlns:a16="http://schemas.microsoft.com/office/drawing/2014/main" id="{A1AD2D71-363C-4E1A-B14A-9E3EAE457C31}"/>
                </a:ext>
              </a:extLst>
            </p:cNvPr>
            <p:cNvCxnSpPr>
              <a:cxnSpLocks/>
              <a:stCxn id="8" idx="0"/>
              <a:endCxn id="9" idx="0"/>
            </p:cNvCxnSpPr>
            <p:nvPr/>
          </p:nvCxnSpPr>
          <p:spPr>
            <a:xfrm rot="5400000" flipH="1" flipV="1">
              <a:off x="2784479" y="586130"/>
              <a:ext cx="12700" cy="2537809"/>
            </a:xfrm>
            <a:prstGeom prst="curvedConnector3">
              <a:avLst>
                <a:gd name="adj1" fmla="val 180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A4D67E8-C339-4AC2-992C-9DABFF3BE7E3}"/>
                </a:ext>
              </a:extLst>
            </p:cNvPr>
            <p:cNvSpPr txBox="1"/>
            <p:nvPr/>
          </p:nvSpPr>
          <p:spPr>
            <a:xfrm>
              <a:off x="2173710" y="1270623"/>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2" name="组合 51">
            <a:extLst>
              <a:ext uri="{FF2B5EF4-FFF2-40B4-BE49-F238E27FC236}">
                <a16:creationId xmlns:a16="http://schemas.microsoft.com/office/drawing/2014/main" id="{93DB0ABD-F6CD-463B-9747-252C1F5393F3}"/>
              </a:ext>
            </a:extLst>
          </p:cNvPr>
          <p:cNvGrpSpPr/>
          <p:nvPr/>
        </p:nvGrpSpPr>
        <p:grpSpPr>
          <a:xfrm>
            <a:off x="382884" y="2087691"/>
            <a:ext cx="3210707" cy="1229066"/>
            <a:chOff x="382884" y="2087691"/>
            <a:chExt cx="3210707" cy="1229066"/>
          </a:xfrm>
        </p:grpSpPr>
        <p:sp>
          <p:nvSpPr>
            <p:cNvPr id="11" name="矩形: 圆角 10">
              <a:extLst>
                <a:ext uri="{FF2B5EF4-FFF2-40B4-BE49-F238E27FC236}">
                  <a16:creationId xmlns:a16="http://schemas.microsoft.com/office/drawing/2014/main" id="{7654D1BC-9079-4F02-9083-55ACB6AF83B1}"/>
                </a:ext>
              </a:extLst>
            </p:cNvPr>
            <p:cNvSpPr/>
            <p:nvPr/>
          </p:nvSpPr>
          <p:spPr>
            <a:xfrm>
              <a:off x="1247223" y="2851441"/>
              <a:ext cx="234636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chargingSchedule</a:t>
              </a:r>
              <a:endParaRPr lang="en-US" altLang="zh-CN" sz="2000" dirty="0">
                <a:solidFill>
                  <a:schemeClr val="bg1"/>
                </a:solidFill>
              </a:endParaRPr>
            </a:p>
          </p:txBody>
        </p:sp>
        <p:cxnSp>
          <p:nvCxnSpPr>
            <p:cNvPr id="22" name="连接符: 曲线 21">
              <a:extLst>
                <a:ext uri="{FF2B5EF4-FFF2-40B4-BE49-F238E27FC236}">
                  <a16:creationId xmlns:a16="http://schemas.microsoft.com/office/drawing/2014/main" id="{84E2B97B-5BC5-40EB-8E76-1BA7834ED9B5}"/>
                </a:ext>
              </a:extLst>
            </p:cNvPr>
            <p:cNvCxnSpPr>
              <a:stCxn id="8" idx="1"/>
              <a:endCxn id="11" idx="1"/>
            </p:cNvCxnSpPr>
            <p:nvPr/>
          </p:nvCxnSpPr>
          <p:spPr>
            <a:xfrm rot="10800000" flipH="1" flipV="1">
              <a:off x="553127" y="2087691"/>
              <a:ext cx="694096" cy="996407"/>
            </a:xfrm>
            <a:prstGeom prst="curvedConnector3">
              <a:avLst>
                <a:gd name="adj1" fmla="val -32935"/>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279B5D26-84FB-42E2-9EF3-F9C400020982}"/>
                </a:ext>
              </a:extLst>
            </p:cNvPr>
            <p:cNvSpPr txBox="1"/>
            <p:nvPr/>
          </p:nvSpPr>
          <p:spPr>
            <a:xfrm>
              <a:off x="382884" y="2469062"/>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3" name="组合 52">
            <a:extLst>
              <a:ext uri="{FF2B5EF4-FFF2-40B4-BE49-F238E27FC236}">
                <a16:creationId xmlns:a16="http://schemas.microsoft.com/office/drawing/2014/main" id="{93134221-F053-447B-8D44-4592447D05F5}"/>
              </a:ext>
            </a:extLst>
          </p:cNvPr>
          <p:cNvGrpSpPr/>
          <p:nvPr/>
        </p:nvGrpSpPr>
        <p:grpSpPr>
          <a:xfrm>
            <a:off x="1160124" y="3084099"/>
            <a:ext cx="4096827" cy="1128132"/>
            <a:chOff x="1160124" y="3084099"/>
            <a:chExt cx="4096827" cy="1128132"/>
          </a:xfrm>
        </p:grpSpPr>
        <p:sp>
          <p:nvSpPr>
            <p:cNvPr id="13" name="矩形: 圆角 12">
              <a:extLst>
                <a:ext uri="{FF2B5EF4-FFF2-40B4-BE49-F238E27FC236}">
                  <a16:creationId xmlns:a16="http://schemas.microsoft.com/office/drawing/2014/main" id="{01E9B6E4-67DB-4084-B651-4C5405A66216}"/>
                </a:ext>
              </a:extLst>
            </p:cNvPr>
            <p:cNvSpPr/>
            <p:nvPr/>
          </p:nvSpPr>
          <p:spPr>
            <a:xfrm>
              <a:off x="2216487" y="3746915"/>
              <a:ext cx="3040464"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chargingSchedulePeriod</a:t>
              </a:r>
              <a:endParaRPr lang="en-US" altLang="zh-CN" sz="2000" dirty="0">
                <a:solidFill>
                  <a:schemeClr val="bg1"/>
                </a:solidFill>
              </a:endParaRPr>
            </a:p>
          </p:txBody>
        </p:sp>
        <p:cxnSp>
          <p:nvCxnSpPr>
            <p:cNvPr id="24" name="连接符: 曲线 23">
              <a:extLst>
                <a:ext uri="{FF2B5EF4-FFF2-40B4-BE49-F238E27FC236}">
                  <a16:creationId xmlns:a16="http://schemas.microsoft.com/office/drawing/2014/main" id="{76DC4E0E-D3EE-48C7-9191-EB298E6A5AA7}"/>
                </a:ext>
              </a:extLst>
            </p:cNvPr>
            <p:cNvCxnSpPr>
              <a:stCxn id="11" idx="1"/>
              <a:endCxn id="13" idx="1"/>
            </p:cNvCxnSpPr>
            <p:nvPr/>
          </p:nvCxnSpPr>
          <p:spPr>
            <a:xfrm rot="10800000" flipH="1" flipV="1">
              <a:off x="1247223" y="3084099"/>
              <a:ext cx="969264" cy="895474"/>
            </a:xfrm>
            <a:prstGeom prst="curvedConnector3">
              <a:avLst>
                <a:gd name="adj1" fmla="val -23585"/>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7DF57F2-ACBF-454A-8845-515D819396E7}"/>
                </a:ext>
              </a:extLst>
            </p:cNvPr>
            <p:cNvSpPr txBox="1"/>
            <p:nvPr/>
          </p:nvSpPr>
          <p:spPr>
            <a:xfrm>
              <a:off x="1160124" y="3464542"/>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4" name="组合 53">
            <a:extLst>
              <a:ext uri="{FF2B5EF4-FFF2-40B4-BE49-F238E27FC236}">
                <a16:creationId xmlns:a16="http://schemas.microsoft.com/office/drawing/2014/main" id="{0D08F095-3F78-469E-8298-EAF54D111CBA}"/>
              </a:ext>
            </a:extLst>
          </p:cNvPr>
          <p:cNvGrpSpPr/>
          <p:nvPr/>
        </p:nvGrpSpPr>
        <p:grpSpPr>
          <a:xfrm>
            <a:off x="2216487" y="3979572"/>
            <a:ext cx="3198240" cy="1108088"/>
            <a:chOff x="2216487" y="3979572"/>
            <a:chExt cx="3198240" cy="1108088"/>
          </a:xfrm>
        </p:grpSpPr>
        <p:sp>
          <p:nvSpPr>
            <p:cNvPr id="14" name="矩形: 圆角 13">
              <a:extLst>
                <a:ext uri="{FF2B5EF4-FFF2-40B4-BE49-F238E27FC236}">
                  <a16:creationId xmlns:a16="http://schemas.microsoft.com/office/drawing/2014/main" id="{1C2E11F7-A7D0-4022-B7A9-C6AD46D8786A}"/>
                </a:ext>
              </a:extLst>
            </p:cNvPr>
            <p:cNvSpPr/>
            <p:nvPr/>
          </p:nvSpPr>
          <p:spPr>
            <a:xfrm>
              <a:off x="3736719" y="4622344"/>
              <a:ext cx="167800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customData</a:t>
              </a:r>
              <a:endParaRPr lang="en-US" altLang="zh-CN" sz="2000" dirty="0">
                <a:solidFill>
                  <a:schemeClr val="bg1"/>
                </a:solidFill>
              </a:endParaRPr>
            </a:p>
          </p:txBody>
        </p:sp>
        <p:cxnSp>
          <p:nvCxnSpPr>
            <p:cNvPr id="26" name="连接符: 曲线 25">
              <a:extLst>
                <a:ext uri="{FF2B5EF4-FFF2-40B4-BE49-F238E27FC236}">
                  <a16:creationId xmlns:a16="http://schemas.microsoft.com/office/drawing/2014/main" id="{EB51385B-B706-4A96-A7E0-8EC1FD493BA7}"/>
                </a:ext>
              </a:extLst>
            </p:cNvPr>
            <p:cNvCxnSpPr>
              <a:stCxn id="13" idx="1"/>
              <a:endCxn id="14" idx="1"/>
            </p:cNvCxnSpPr>
            <p:nvPr/>
          </p:nvCxnSpPr>
          <p:spPr>
            <a:xfrm rot="10800000" flipH="1" flipV="1">
              <a:off x="2216487" y="3979572"/>
              <a:ext cx="1520232" cy="875429"/>
            </a:xfrm>
            <a:prstGeom prst="curvedConnector3">
              <a:avLst>
                <a:gd name="adj1" fmla="val -15037"/>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E8847192-0B91-4FA5-9A27-AEC5161FF258}"/>
                </a:ext>
              </a:extLst>
            </p:cNvPr>
            <p:cNvSpPr txBox="1"/>
            <p:nvPr/>
          </p:nvSpPr>
          <p:spPr>
            <a:xfrm>
              <a:off x="2481662" y="4356074"/>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5" name="组合 54">
            <a:extLst>
              <a:ext uri="{FF2B5EF4-FFF2-40B4-BE49-F238E27FC236}">
                <a16:creationId xmlns:a16="http://schemas.microsoft.com/office/drawing/2014/main" id="{37D25B7B-991F-4039-B603-E8C4D4F25987}"/>
              </a:ext>
            </a:extLst>
          </p:cNvPr>
          <p:cNvGrpSpPr/>
          <p:nvPr/>
        </p:nvGrpSpPr>
        <p:grpSpPr>
          <a:xfrm>
            <a:off x="3736718" y="4855001"/>
            <a:ext cx="2884124" cy="1098104"/>
            <a:chOff x="3736718" y="4855001"/>
            <a:chExt cx="2884124" cy="1098104"/>
          </a:xfrm>
        </p:grpSpPr>
        <p:sp>
          <p:nvSpPr>
            <p:cNvPr id="15" name="矩形: 圆角 14">
              <a:extLst>
                <a:ext uri="{FF2B5EF4-FFF2-40B4-BE49-F238E27FC236}">
                  <a16:creationId xmlns:a16="http://schemas.microsoft.com/office/drawing/2014/main" id="{06DA168E-599F-46B3-B9F2-A11C10DB5D91}"/>
                </a:ext>
              </a:extLst>
            </p:cNvPr>
            <p:cNvSpPr/>
            <p:nvPr/>
          </p:nvSpPr>
          <p:spPr>
            <a:xfrm>
              <a:off x="4942834" y="5487789"/>
              <a:ext cx="167800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Struct doc.</a:t>
              </a:r>
            </a:p>
          </p:txBody>
        </p:sp>
        <p:cxnSp>
          <p:nvCxnSpPr>
            <p:cNvPr id="28" name="连接符: 曲线 27">
              <a:extLst>
                <a:ext uri="{FF2B5EF4-FFF2-40B4-BE49-F238E27FC236}">
                  <a16:creationId xmlns:a16="http://schemas.microsoft.com/office/drawing/2014/main" id="{371D594E-3491-4839-A6C1-6503C18E1A2E}"/>
                </a:ext>
              </a:extLst>
            </p:cNvPr>
            <p:cNvCxnSpPr>
              <a:stCxn id="14" idx="1"/>
              <a:endCxn id="15" idx="1"/>
            </p:cNvCxnSpPr>
            <p:nvPr/>
          </p:nvCxnSpPr>
          <p:spPr>
            <a:xfrm rot="10800000" flipH="1" flipV="1">
              <a:off x="3736718" y="4855001"/>
              <a:ext cx="1206115" cy="865445"/>
            </a:xfrm>
            <a:prstGeom prst="curvedConnector3">
              <a:avLst>
                <a:gd name="adj1" fmla="val -18953"/>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3FF849F-C3FD-4B1E-B150-425A3ECF87F1}"/>
                </a:ext>
              </a:extLst>
            </p:cNvPr>
            <p:cNvSpPr txBox="1"/>
            <p:nvPr/>
          </p:nvSpPr>
          <p:spPr>
            <a:xfrm>
              <a:off x="3818495" y="5249420"/>
              <a:ext cx="864339" cy="369332"/>
            </a:xfrm>
            <a:prstGeom prst="rect">
              <a:avLst/>
            </a:prstGeom>
            <a:noFill/>
          </p:spPr>
          <p:txBody>
            <a:bodyPr wrap="none" rtlCol="0">
              <a:spAutoFit/>
            </a:bodyPr>
            <a:lstStyle/>
            <a:p>
              <a:pPr algn="l"/>
              <a:r>
                <a:rPr lang="en-US" altLang="zh-CN" dirty="0"/>
                <a:t>ref link</a:t>
              </a:r>
              <a:endParaRPr lang="zh-CN" altLang="en-US" dirty="0" err="1"/>
            </a:p>
          </p:txBody>
        </p:sp>
      </p:grpSp>
      <p:pic>
        <p:nvPicPr>
          <p:cNvPr id="47" name="图片 46">
            <a:extLst>
              <a:ext uri="{FF2B5EF4-FFF2-40B4-BE49-F238E27FC236}">
                <a16:creationId xmlns:a16="http://schemas.microsoft.com/office/drawing/2014/main" id="{BA4D3ED3-BECF-4294-B789-246E88154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27" y="1239248"/>
            <a:ext cx="7832357" cy="4895223"/>
          </a:xfrm>
          <a:prstGeom prst="rect">
            <a:avLst/>
          </a:prstGeom>
        </p:spPr>
      </p:pic>
      <p:sp>
        <p:nvSpPr>
          <p:cNvPr id="45" name="Inhaltsplatzhalter 1">
            <a:extLst>
              <a:ext uri="{FF2B5EF4-FFF2-40B4-BE49-F238E27FC236}">
                <a16:creationId xmlns:a16="http://schemas.microsoft.com/office/drawing/2014/main" id="{A8B8A6E5-7122-46AC-8EA7-6D68E1351C63}"/>
              </a:ext>
            </a:extLst>
          </p:cNvPr>
          <p:cNvSpPr txBox="1">
            <a:spLocks/>
          </p:cNvSpPr>
          <p:nvPr/>
        </p:nvSpPr>
        <p:spPr bwMode="auto">
          <a:xfrm>
            <a:off x="7427401" y="3576598"/>
            <a:ext cx="4408537" cy="973641"/>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Low Efficiency </a:t>
            </a:r>
            <a:r>
              <a:rPr lang="en-US" altLang="zh-CN" kern="0" dirty="0"/>
              <a:t>: </a:t>
            </a:r>
            <a:r>
              <a:rPr lang="en-US" altLang="zh-CN" dirty="0"/>
              <a:t>frequently look up the document to confirm the format and parameters</a:t>
            </a:r>
            <a:endParaRPr lang="de-DE" kern="0" dirty="0"/>
          </a:p>
        </p:txBody>
      </p:sp>
      <p:sp>
        <p:nvSpPr>
          <p:cNvPr id="6" name="Inhaltsplatzhalter 1">
            <a:extLst>
              <a:ext uri="{FF2B5EF4-FFF2-40B4-BE49-F238E27FC236}">
                <a16:creationId xmlns:a16="http://schemas.microsoft.com/office/drawing/2014/main" id="{3FE05A19-A297-4C58-9FD8-E73FEB22BF1B}"/>
              </a:ext>
            </a:extLst>
          </p:cNvPr>
          <p:cNvSpPr>
            <a:spLocks noGrp="1"/>
          </p:cNvSpPr>
          <p:nvPr>
            <p:ph idx="11"/>
          </p:nvPr>
        </p:nvSpPr>
        <p:spPr>
          <a:xfrm>
            <a:off x="7427400" y="3030857"/>
            <a:ext cx="4408537" cy="367200"/>
          </a:xfrm>
        </p:spPr>
        <p:txBody>
          <a:bodyPr/>
          <a:lstStyle/>
          <a:p>
            <a:r>
              <a:rPr lang="en-US" altLang="zh-CN" dirty="0"/>
              <a:t>Complex: deep nesting and many links</a:t>
            </a:r>
            <a:endParaRPr lang="de-DE" dirty="0"/>
          </a:p>
        </p:txBody>
      </p:sp>
    </p:spTree>
    <p:extLst>
      <p:ext uri="{BB962C8B-B14F-4D97-AF65-F5344CB8AC3E}">
        <p14:creationId xmlns:p14="http://schemas.microsoft.com/office/powerpoint/2010/main" val="3108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down)">
                                      <p:cBhvr>
                                        <p:cTn id="13" dur="500"/>
                                        <p:tgtEl>
                                          <p:spTgt spid="54"/>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down)">
                                      <p:cBhvr>
                                        <p:cTn id="21" dur="5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down)">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5</a:t>
            </a:fld>
            <a:endParaRPr lang="de-DE" dirty="0"/>
          </a:p>
        </p:txBody>
      </p:sp>
      <p:pic>
        <p:nvPicPr>
          <p:cNvPr id="7" name="图片 6">
            <a:extLst>
              <a:ext uri="{FF2B5EF4-FFF2-40B4-BE49-F238E27FC236}">
                <a16:creationId xmlns:a16="http://schemas.microsoft.com/office/drawing/2014/main" id="{935B3259-670A-4453-BAF1-F81B32F6B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9" name="矩形: 圆角 8">
            <a:extLst>
              <a:ext uri="{FF2B5EF4-FFF2-40B4-BE49-F238E27FC236}">
                <a16:creationId xmlns:a16="http://schemas.microsoft.com/office/drawing/2014/main" id="{780A09B6-2D4F-46BC-8C66-509DA8DEA212}"/>
              </a:ext>
            </a:extLst>
          </p:cNvPr>
          <p:cNvSpPr/>
          <p:nvPr/>
        </p:nvSpPr>
        <p:spPr>
          <a:xfrm>
            <a:off x="1691640" y="1546760"/>
            <a:ext cx="6080760" cy="611224"/>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GPIO Management</a:t>
            </a:r>
            <a:endParaRPr lang="zh-CN" altLang="en-US" sz="2000" dirty="0">
              <a:solidFill>
                <a:schemeClr val="bg1"/>
              </a:solidFill>
            </a:endParaRPr>
          </a:p>
        </p:txBody>
      </p:sp>
      <p:grpSp>
        <p:nvGrpSpPr>
          <p:cNvPr id="32" name="组合 31">
            <a:extLst>
              <a:ext uri="{FF2B5EF4-FFF2-40B4-BE49-F238E27FC236}">
                <a16:creationId xmlns:a16="http://schemas.microsoft.com/office/drawing/2014/main" id="{C31FDFF4-D53A-45A0-B4E9-9B0897957C3A}"/>
              </a:ext>
            </a:extLst>
          </p:cNvPr>
          <p:cNvGrpSpPr/>
          <p:nvPr/>
        </p:nvGrpSpPr>
        <p:grpSpPr>
          <a:xfrm>
            <a:off x="777240" y="2157984"/>
            <a:ext cx="3954780" cy="1271016"/>
            <a:chOff x="777240" y="2157984"/>
            <a:chExt cx="3954780" cy="1271016"/>
          </a:xfrm>
        </p:grpSpPr>
        <p:sp>
          <p:nvSpPr>
            <p:cNvPr id="10" name="矩形: 圆角 9">
              <a:extLst>
                <a:ext uri="{FF2B5EF4-FFF2-40B4-BE49-F238E27FC236}">
                  <a16:creationId xmlns:a16="http://schemas.microsoft.com/office/drawing/2014/main" id="{B52BB2BA-2F15-49D0-AB8A-101EA49255CB}"/>
                </a:ext>
              </a:extLst>
            </p:cNvPr>
            <p:cNvSpPr/>
            <p:nvPr/>
          </p:nvSpPr>
          <p:spPr>
            <a:xfrm>
              <a:off x="777240" y="2698928"/>
              <a:ext cx="1975104" cy="730072"/>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Sensor Polling</a:t>
              </a:r>
              <a:endParaRPr lang="zh-CN" altLang="en-US" sz="2000" dirty="0">
                <a:solidFill>
                  <a:schemeClr val="bg1"/>
                </a:solidFill>
              </a:endParaRPr>
            </a:p>
          </p:txBody>
        </p:sp>
        <p:cxnSp>
          <p:nvCxnSpPr>
            <p:cNvPr id="15" name="连接符: 曲线 14">
              <a:extLst>
                <a:ext uri="{FF2B5EF4-FFF2-40B4-BE49-F238E27FC236}">
                  <a16:creationId xmlns:a16="http://schemas.microsoft.com/office/drawing/2014/main" id="{4788474A-A8AA-46CC-8C41-63892715F7A9}"/>
                </a:ext>
              </a:extLst>
            </p:cNvPr>
            <p:cNvCxnSpPr>
              <a:cxnSpLocks/>
              <a:stCxn id="9" idx="2"/>
              <a:endCxn id="10" idx="3"/>
            </p:cNvCxnSpPr>
            <p:nvPr/>
          </p:nvCxnSpPr>
          <p:spPr>
            <a:xfrm rot="5400000">
              <a:off x="3289192" y="1621136"/>
              <a:ext cx="905980" cy="1979676"/>
            </a:xfrm>
            <a:prstGeom prst="curvedConnector2">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9E056975-EC49-4682-B038-4990CB2AD957}"/>
              </a:ext>
            </a:extLst>
          </p:cNvPr>
          <p:cNvGrpSpPr/>
          <p:nvPr/>
        </p:nvGrpSpPr>
        <p:grpSpPr>
          <a:xfrm>
            <a:off x="2304288" y="2157984"/>
            <a:ext cx="2962656" cy="3895344"/>
            <a:chOff x="2304288" y="2157984"/>
            <a:chExt cx="2962656" cy="3895344"/>
          </a:xfrm>
        </p:grpSpPr>
        <p:sp>
          <p:nvSpPr>
            <p:cNvPr id="11" name="矩形: 圆角 10">
              <a:extLst>
                <a:ext uri="{FF2B5EF4-FFF2-40B4-BE49-F238E27FC236}">
                  <a16:creationId xmlns:a16="http://schemas.microsoft.com/office/drawing/2014/main" id="{42D555C3-9FD3-4238-92F9-D56937F6AA6C}"/>
                </a:ext>
              </a:extLst>
            </p:cNvPr>
            <p:cNvSpPr/>
            <p:nvPr/>
          </p:nvSpPr>
          <p:spPr>
            <a:xfrm>
              <a:off x="2304288" y="4133088"/>
              <a:ext cx="2962656" cy="192024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Charging Unit</a:t>
              </a:r>
              <a:endParaRPr lang="zh-CN" altLang="en-US" sz="2000" dirty="0">
                <a:solidFill>
                  <a:schemeClr val="bg1"/>
                </a:solidFill>
              </a:endParaRPr>
            </a:p>
          </p:txBody>
        </p:sp>
        <p:cxnSp>
          <p:nvCxnSpPr>
            <p:cNvPr id="17" name="连接符: 曲线 16">
              <a:extLst>
                <a:ext uri="{FF2B5EF4-FFF2-40B4-BE49-F238E27FC236}">
                  <a16:creationId xmlns:a16="http://schemas.microsoft.com/office/drawing/2014/main" id="{444D50D4-3DD7-4D49-9AB8-650FAFED6712}"/>
                </a:ext>
              </a:extLst>
            </p:cNvPr>
            <p:cNvCxnSpPr>
              <a:stCxn id="9" idx="2"/>
              <a:endCxn id="11" idx="0"/>
            </p:cNvCxnSpPr>
            <p:nvPr/>
          </p:nvCxnSpPr>
          <p:spPr>
            <a:xfrm rot="5400000">
              <a:off x="3271266" y="2672334"/>
              <a:ext cx="1975104" cy="946404"/>
            </a:xfrm>
            <a:prstGeom prst="curvedConnector3">
              <a:avLst>
                <a:gd name="adj1" fmla="val 62963"/>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75173C7A-73CC-4650-AF38-7AACDC8CC08F}"/>
              </a:ext>
            </a:extLst>
          </p:cNvPr>
          <p:cNvGrpSpPr/>
          <p:nvPr/>
        </p:nvGrpSpPr>
        <p:grpSpPr>
          <a:xfrm>
            <a:off x="4732019" y="2157984"/>
            <a:ext cx="3433528" cy="2813304"/>
            <a:chOff x="4732019" y="2157984"/>
            <a:chExt cx="3433528" cy="2813304"/>
          </a:xfrm>
        </p:grpSpPr>
        <p:sp>
          <p:nvSpPr>
            <p:cNvPr id="12" name="矩形: 圆角 11">
              <a:extLst>
                <a:ext uri="{FF2B5EF4-FFF2-40B4-BE49-F238E27FC236}">
                  <a16:creationId xmlns:a16="http://schemas.microsoft.com/office/drawing/2014/main" id="{194B4036-BE28-4CD0-9477-33FB8D4D6C63}"/>
                </a:ext>
              </a:extLst>
            </p:cNvPr>
            <p:cNvSpPr/>
            <p:nvPr/>
          </p:nvSpPr>
          <p:spPr>
            <a:xfrm>
              <a:off x="6364179" y="4133088"/>
              <a:ext cx="1801368" cy="8382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Data</a:t>
              </a:r>
            </a:p>
            <a:p>
              <a:pPr algn="ctr"/>
              <a:r>
                <a:rPr lang="en-US" altLang="zh-CN" sz="2000" dirty="0">
                  <a:solidFill>
                    <a:schemeClr val="bg1"/>
                  </a:solidFill>
                </a:rPr>
                <a:t>Management</a:t>
              </a:r>
              <a:endParaRPr lang="zh-CN" altLang="en-US" sz="2000" dirty="0">
                <a:solidFill>
                  <a:schemeClr val="bg1"/>
                </a:solidFill>
              </a:endParaRPr>
            </a:p>
          </p:txBody>
        </p:sp>
        <p:cxnSp>
          <p:nvCxnSpPr>
            <p:cNvPr id="19" name="连接符: 曲线 18">
              <a:extLst>
                <a:ext uri="{FF2B5EF4-FFF2-40B4-BE49-F238E27FC236}">
                  <a16:creationId xmlns:a16="http://schemas.microsoft.com/office/drawing/2014/main" id="{32BBD5DB-57A4-48C0-A087-7F301E4888FA}"/>
                </a:ext>
              </a:extLst>
            </p:cNvPr>
            <p:cNvCxnSpPr>
              <a:cxnSpLocks/>
              <a:stCxn id="9" idx="2"/>
              <a:endCxn id="12" idx="0"/>
            </p:cNvCxnSpPr>
            <p:nvPr/>
          </p:nvCxnSpPr>
          <p:spPr>
            <a:xfrm rot="16200000" flipH="1">
              <a:off x="5010889" y="1879114"/>
              <a:ext cx="1975104" cy="2532843"/>
            </a:xfrm>
            <a:prstGeom prst="curved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09C422CD-35CB-48E5-BDC6-FFFB98203082}"/>
              </a:ext>
            </a:extLst>
          </p:cNvPr>
          <p:cNvGrpSpPr/>
          <p:nvPr/>
        </p:nvGrpSpPr>
        <p:grpSpPr>
          <a:xfrm>
            <a:off x="4732020" y="2157984"/>
            <a:ext cx="4745892" cy="1899010"/>
            <a:chOff x="4732020" y="2157984"/>
            <a:chExt cx="4745892" cy="1899010"/>
          </a:xfrm>
        </p:grpSpPr>
        <p:sp>
          <p:nvSpPr>
            <p:cNvPr id="13" name="矩形: 圆角 12">
              <a:extLst>
                <a:ext uri="{FF2B5EF4-FFF2-40B4-BE49-F238E27FC236}">
                  <a16:creationId xmlns:a16="http://schemas.microsoft.com/office/drawing/2014/main" id="{3495E949-F99A-49A5-8AD1-3D036F34C6A8}"/>
                </a:ext>
              </a:extLst>
            </p:cNvPr>
            <p:cNvSpPr/>
            <p:nvPr/>
          </p:nvSpPr>
          <p:spPr>
            <a:xfrm>
              <a:off x="7677912" y="3218794"/>
              <a:ext cx="1800000" cy="8382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LED</a:t>
              </a:r>
            </a:p>
            <a:p>
              <a:pPr algn="ctr"/>
              <a:r>
                <a:rPr lang="en-US" altLang="zh-CN" sz="2000" dirty="0">
                  <a:solidFill>
                    <a:schemeClr val="bg1"/>
                  </a:solidFill>
                </a:rPr>
                <a:t>Management</a:t>
              </a:r>
              <a:endParaRPr lang="zh-CN" altLang="en-US" sz="2000" dirty="0">
                <a:solidFill>
                  <a:schemeClr val="bg1"/>
                </a:solidFill>
              </a:endParaRPr>
            </a:p>
          </p:txBody>
        </p:sp>
        <p:cxnSp>
          <p:nvCxnSpPr>
            <p:cNvPr id="21" name="连接符: 曲线 20">
              <a:extLst>
                <a:ext uri="{FF2B5EF4-FFF2-40B4-BE49-F238E27FC236}">
                  <a16:creationId xmlns:a16="http://schemas.microsoft.com/office/drawing/2014/main" id="{BBD13CAD-CDF1-4A63-9A68-40E7E7BEA4FA}"/>
                </a:ext>
              </a:extLst>
            </p:cNvPr>
            <p:cNvCxnSpPr>
              <a:cxnSpLocks/>
              <a:stCxn id="9" idx="2"/>
              <a:endCxn id="13" idx="0"/>
            </p:cNvCxnSpPr>
            <p:nvPr/>
          </p:nvCxnSpPr>
          <p:spPr>
            <a:xfrm rot="16200000" flipH="1">
              <a:off x="6124561" y="765443"/>
              <a:ext cx="1060810" cy="3845892"/>
            </a:xfrm>
            <a:prstGeom prst="curved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28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par>
                                <p:cTn id="18" presetID="22" presetClass="entr" presetSubtype="4"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down)">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6</a:t>
            </a:fld>
            <a:endParaRPr lang="de-DE" dirty="0"/>
          </a:p>
        </p:txBody>
      </p:sp>
      <p:sp>
        <p:nvSpPr>
          <p:cNvPr id="6" name="Inhaltsplatzhalter 1">
            <a:extLst>
              <a:ext uri="{FF2B5EF4-FFF2-40B4-BE49-F238E27FC236}">
                <a16:creationId xmlns:a16="http://schemas.microsoft.com/office/drawing/2014/main" id="{47C00ABC-5B42-4DF9-8E8C-7E8CFA9476CE}"/>
              </a:ext>
            </a:extLst>
          </p:cNvPr>
          <p:cNvSpPr>
            <a:spLocks noGrp="1"/>
          </p:cNvSpPr>
          <p:nvPr>
            <p:ph idx="11"/>
          </p:nvPr>
        </p:nvSpPr>
        <p:spPr>
          <a:xfrm>
            <a:off x="681331" y="1617055"/>
            <a:ext cx="7601609" cy="367200"/>
          </a:xfrm>
        </p:spPr>
        <p:txBody>
          <a:bodyPr/>
          <a:lstStyle/>
          <a:p>
            <a:pPr marL="0" indent="0">
              <a:buNone/>
            </a:pPr>
            <a:r>
              <a:rPr lang="en-US" altLang="zh-CN" dirty="0"/>
              <a:t>GPIO Management Module:</a:t>
            </a:r>
          </a:p>
          <a:p>
            <a:pPr marL="0" indent="0">
              <a:buNone/>
            </a:pPr>
            <a:r>
              <a:rPr lang="en-US" altLang="zh-CN" dirty="0"/>
              <a:t>The top-level module in the hardware control layer </a:t>
            </a:r>
            <a:br>
              <a:rPr lang="en-US" altLang="zh-CN" dirty="0"/>
            </a:br>
            <a:r>
              <a:rPr lang="en-US" altLang="zh-CN" dirty="0"/>
              <a:t>that manages submodules and coordinates their tasks</a:t>
            </a:r>
          </a:p>
        </p:txBody>
      </p:sp>
      <p:pic>
        <p:nvPicPr>
          <p:cNvPr id="7" name="图片 6">
            <a:extLst>
              <a:ext uri="{FF2B5EF4-FFF2-40B4-BE49-F238E27FC236}">
                <a16:creationId xmlns:a16="http://schemas.microsoft.com/office/drawing/2014/main" id="{1A564BEF-90F6-49F5-ACCA-36EABD834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8" name="Inhaltsplatzhalter 1">
            <a:extLst>
              <a:ext uri="{FF2B5EF4-FFF2-40B4-BE49-F238E27FC236}">
                <a16:creationId xmlns:a16="http://schemas.microsoft.com/office/drawing/2014/main" id="{B7CBF57D-7765-4831-A9DD-6784188B2A31}"/>
              </a:ext>
            </a:extLst>
          </p:cNvPr>
          <p:cNvSpPr txBox="1">
            <a:spLocks/>
          </p:cNvSpPr>
          <p:nvPr/>
        </p:nvSpPr>
        <p:spPr bwMode="auto">
          <a:xfrm>
            <a:off x="672000" y="3392427"/>
            <a:ext cx="3643781"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Manages lower-level modules.</a:t>
            </a:r>
          </a:p>
        </p:txBody>
      </p:sp>
      <p:sp>
        <p:nvSpPr>
          <p:cNvPr id="9" name="Inhaltsplatzhalter 1">
            <a:extLst>
              <a:ext uri="{FF2B5EF4-FFF2-40B4-BE49-F238E27FC236}">
                <a16:creationId xmlns:a16="http://schemas.microsoft.com/office/drawing/2014/main" id="{EDD52B40-7E83-44E3-9188-5B74BECAD55B}"/>
              </a:ext>
            </a:extLst>
          </p:cNvPr>
          <p:cNvSpPr txBox="1">
            <a:spLocks/>
          </p:cNvSpPr>
          <p:nvPr/>
        </p:nvSpPr>
        <p:spPr bwMode="auto">
          <a:xfrm>
            <a:off x="672000" y="4789392"/>
            <a:ext cx="699981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Support multiple charging ports (</a:t>
            </a:r>
            <a:r>
              <a:rPr lang="en-US" altLang="zh-CN" dirty="0" err="1"/>
              <a:t>evse</a:t>
            </a:r>
            <a:r>
              <a:rPr lang="en-US" altLang="zh-CN" dirty="0"/>
              <a:t>, shelly, latch motor)</a:t>
            </a:r>
          </a:p>
        </p:txBody>
      </p:sp>
      <p:sp>
        <p:nvSpPr>
          <p:cNvPr id="10" name="Inhaltsplatzhalter 1">
            <a:extLst>
              <a:ext uri="{FF2B5EF4-FFF2-40B4-BE49-F238E27FC236}">
                <a16:creationId xmlns:a16="http://schemas.microsoft.com/office/drawing/2014/main" id="{7F2A65C5-2918-4D07-9E59-B4DA242F4D22}"/>
              </a:ext>
            </a:extLst>
          </p:cNvPr>
          <p:cNvSpPr txBox="1">
            <a:spLocks/>
          </p:cNvSpPr>
          <p:nvPr/>
        </p:nvSpPr>
        <p:spPr bwMode="auto">
          <a:xfrm>
            <a:off x="672000" y="2926772"/>
            <a:ext cx="3643781"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Features:</a:t>
            </a:r>
          </a:p>
        </p:txBody>
      </p:sp>
      <p:sp>
        <p:nvSpPr>
          <p:cNvPr id="11" name="Inhaltsplatzhalter 1">
            <a:extLst>
              <a:ext uri="{FF2B5EF4-FFF2-40B4-BE49-F238E27FC236}">
                <a16:creationId xmlns:a16="http://schemas.microsoft.com/office/drawing/2014/main" id="{95455F3D-547F-4CAB-8386-B716EF2BC4B5}"/>
              </a:ext>
            </a:extLst>
          </p:cNvPr>
          <p:cNvSpPr txBox="1">
            <a:spLocks/>
          </p:cNvSpPr>
          <p:nvPr/>
        </p:nvSpPr>
        <p:spPr bwMode="auto">
          <a:xfrm>
            <a:off x="671998" y="3858082"/>
            <a:ext cx="699981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Coordinates task scheduling and signal connections.</a:t>
            </a:r>
          </a:p>
        </p:txBody>
      </p:sp>
      <p:sp>
        <p:nvSpPr>
          <p:cNvPr id="12" name="Inhaltsplatzhalter 1">
            <a:extLst>
              <a:ext uri="{FF2B5EF4-FFF2-40B4-BE49-F238E27FC236}">
                <a16:creationId xmlns:a16="http://schemas.microsoft.com/office/drawing/2014/main" id="{9AF680C1-9FCF-4D0D-91E5-DA3691130C0C}"/>
              </a:ext>
            </a:extLst>
          </p:cNvPr>
          <p:cNvSpPr txBox="1">
            <a:spLocks/>
          </p:cNvSpPr>
          <p:nvPr/>
        </p:nvSpPr>
        <p:spPr bwMode="auto">
          <a:xfrm>
            <a:off x="671997" y="4323737"/>
            <a:ext cx="699981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Communicates with higher-level systems.</a:t>
            </a:r>
          </a:p>
        </p:txBody>
      </p:sp>
    </p:spTree>
    <p:extLst>
      <p:ext uri="{BB962C8B-B14F-4D97-AF65-F5344CB8AC3E}">
        <p14:creationId xmlns:p14="http://schemas.microsoft.com/office/powerpoint/2010/main" val="127402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9"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7</a:t>
            </a:fld>
            <a:endParaRPr lang="de-DE" dirty="0"/>
          </a:p>
        </p:txBody>
      </p:sp>
      <p:sp>
        <p:nvSpPr>
          <p:cNvPr id="6" name="Inhaltsplatzhalter 1">
            <a:extLst>
              <a:ext uri="{FF2B5EF4-FFF2-40B4-BE49-F238E27FC236}">
                <a16:creationId xmlns:a16="http://schemas.microsoft.com/office/drawing/2014/main" id="{17F5565E-05F5-45E6-8FAE-ACA674095504}"/>
              </a:ext>
            </a:extLst>
          </p:cNvPr>
          <p:cNvSpPr>
            <a:spLocks noGrp="1"/>
          </p:cNvSpPr>
          <p:nvPr>
            <p:ph idx="11"/>
          </p:nvPr>
        </p:nvSpPr>
        <p:spPr>
          <a:xfrm>
            <a:off x="667132" y="5604560"/>
            <a:ext cx="8779413" cy="406953"/>
          </a:xfrm>
        </p:spPr>
        <p:txBody>
          <a:bodyPr/>
          <a:lstStyle/>
          <a:p>
            <a:r>
              <a:rPr lang="en-US" altLang="zh-CN" dirty="0"/>
              <a:t>Works in a separate thread, so other tasks can keep running.</a:t>
            </a:r>
            <a:endParaRPr lang="de-DE" dirty="0"/>
          </a:p>
        </p:txBody>
      </p:sp>
      <p:pic>
        <p:nvPicPr>
          <p:cNvPr id="7" name="图片 6">
            <a:extLst>
              <a:ext uri="{FF2B5EF4-FFF2-40B4-BE49-F238E27FC236}">
                <a16:creationId xmlns:a16="http://schemas.microsoft.com/office/drawing/2014/main" id="{4F7EBC9D-1825-48F8-B1D9-22E5FF7CF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2" name="矩形: 圆角 1">
            <a:extLst>
              <a:ext uri="{FF2B5EF4-FFF2-40B4-BE49-F238E27FC236}">
                <a16:creationId xmlns:a16="http://schemas.microsoft.com/office/drawing/2014/main" id="{75BF73AE-3EBC-46EE-AED3-5265A3D88119}"/>
              </a:ext>
            </a:extLst>
          </p:cNvPr>
          <p:cNvSpPr/>
          <p:nvPr/>
        </p:nvSpPr>
        <p:spPr>
          <a:xfrm>
            <a:off x="758952" y="3156077"/>
            <a:ext cx="2327601" cy="666088"/>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Sensor Polling</a:t>
            </a:r>
            <a:endParaRPr lang="zh-CN" altLang="en-US" sz="2000" dirty="0">
              <a:solidFill>
                <a:schemeClr val="bg1"/>
              </a:solidFill>
            </a:endParaRPr>
          </a:p>
        </p:txBody>
      </p:sp>
      <p:sp>
        <p:nvSpPr>
          <p:cNvPr id="10" name="矩形: 圆角 9">
            <a:extLst>
              <a:ext uri="{FF2B5EF4-FFF2-40B4-BE49-F238E27FC236}">
                <a16:creationId xmlns:a16="http://schemas.microsoft.com/office/drawing/2014/main" id="{949E3455-3536-4244-9CE9-7D6B1CBBA28C}"/>
              </a:ext>
            </a:extLst>
          </p:cNvPr>
          <p:cNvSpPr/>
          <p:nvPr/>
        </p:nvSpPr>
        <p:spPr>
          <a:xfrm>
            <a:off x="5061706" y="3156077"/>
            <a:ext cx="2509526" cy="666088"/>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Data Management</a:t>
            </a:r>
            <a:endParaRPr lang="zh-CN" altLang="en-US" sz="2000" dirty="0">
              <a:solidFill>
                <a:schemeClr val="bg1"/>
              </a:solidFill>
            </a:endParaRPr>
          </a:p>
        </p:txBody>
      </p:sp>
      <p:sp>
        <p:nvSpPr>
          <p:cNvPr id="11" name="矩形: 圆角 10">
            <a:extLst>
              <a:ext uri="{FF2B5EF4-FFF2-40B4-BE49-F238E27FC236}">
                <a16:creationId xmlns:a16="http://schemas.microsoft.com/office/drawing/2014/main" id="{5F30CDE9-0AD8-48A5-A12E-5CE22A57667F}"/>
              </a:ext>
            </a:extLst>
          </p:cNvPr>
          <p:cNvSpPr/>
          <p:nvPr/>
        </p:nvSpPr>
        <p:spPr>
          <a:xfrm>
            <a:off x="5056839" y="4318825"/>
            <a:ext cx="2509526" cy="666088"/>
          </a:xfrm>
          <a:prstGeom prst="roundRect">
            <a:avLst/>
          </a:prstGeom>
          <a:solidFill>
            <a:srgbClr val="075578"/>
          </a:solidFill>
          <a:ln>
            <a:solidFill>
              <a:srgbClr val="FF0000"/>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Charging Unit</a:t>
            </a:r>
            <a:endParaRPr lang="zh-CN" altLang="en-US" sz="2000" dirty="0">
              <a:solidFill>
                <a:schemeClr val="bg1"/>
              </a:solidFill>
            </a:endParaRPr>
          </a:p>
        </p:txBody>
      </p:sp>
      <p:cxnSp>
        <p:nvCxnSpPr>
          <p:cNvPr id="13" name="直接箭头连接符 12">
            <a:extLst>
              <a:ext uri="{FF2B5EF4-FFF2-40B4-BE49-F238E27FC236}">
                <a16:creationId xmlns:a16="http://schemas.microsoft.com/office/drawing/2014/main" id="{5D5D91DD-421C-4E68-9F6B-113311B1E5FF}"/>
              </a:ext>
            </a:extLst>
          </p:cNvPr>
          <p:cNvCxnSpPr>
            <a:stCxn id="2" idx="3"/>
            <a:endCxn id="10" idx="1"/>
          </p:cNvCxnSpPr>
          <p:nvPr/>
        </p:nvCxnSpPr>
        <p:spPr>
          <a:xfrm>
            <a:off x="3086553" y="3489121"/>
            <a:ext cx="1975153" cy="0"/>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EF050B92-0712-49D6-8B95-A819649E7584}"/>
              </a:ext>
            </a:extLst>
          </p:cNvPr>
          <p:cNvCxnSpPr>
            <a:stCxn id="2" idx="2"/>
            <a:endCxn id="11" idx="1"/>
          </p:cNvCxnSpPr>
          <p:nvPr/>
        </p:nvCxnSpPr>
        <p:spPr>
          <a:xfrm rot="16200000" flipH="1">
            <a:off x="3074944" y="2669974"/>
            <a:ext cx="829704" cy="3134086"/>
          </a:xfrm>
          <a:prstGeom prst="curvedConnector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829270C-4315-4AF7-8E38-421BE810EC40}"/>
              </a:ext>
            </a:extLst>
          </p:cNvPr>
          <p:cNvSpPr txBox="1"/>
          <p:nvPr/>
        </p:nvSpPr>
        <p:spPr>
          <a:xfrm>
            <a:off x="3199530" y="3107608"/>
            <a:ext cx="1749197" cy="369332"/>
          </a:xfrm>
          <a:prstGeom prst="rect">
            <a:avLst/>
          </a:prstGeom>
          <a:noFill/>
        </p:spPr>
        <p:txBody>
          <a:bodyPr wrap="none" rtlCol="0">
            <a:spAutoFit/>
          </a:bodyPr>
          <a:lstStyle/>
          <a:p>
            <a:pPr algn="l"/>
            <a:r>
              <a:rPr lang="en-US" altLang="zh-CN" dirty="0"/>
              <a:t>Data Collection</a:t>
            </a:r>
            <a:endParaRPr lang="zh-CN" altLang="en-US" dirty="0" err="1"/>
          </a:p>
        </p:txBody>
      </p:sp>
      <p:grpSp>
        <p:nvGrpSpPr>
          <p:cNvPr id="21" name="组合 20">
            <a:extLst>
              <a:ext uri="{FF2B5EF4-FFF2-40B4-BE49-F238E27FC236}">
                <a16:creationId xmlns:a16="http://schemas.microsoft.com/office/drawing/2014/main" id="{42CD1CB2-31A6-47F5-B60D-DEADBD35BD7B}"/>
              </a:ext>
            </a:extLst>
          </p:cNvPr>
          <p:cNvGrpSpPr/>
          <p:nvPr/>
        </p:nvGrpSpPr>
        <p:grpSpPr>
          <a:xfrm>
            <a:off x="2436874" y="3943684"/>
            <a:ext cx="2659702" cy="369332"/>
            <a:chOff x="2436874" y="2334367"/>
            <a:chExt cx="2659702" cy="369332"/>
          </a:xfrm>
        </p:grpSpPr>
        <p:sp>
          <p:nvSpPr>
            <p:cNvPr id="17" name="文本框 16">
              <a:extLst>
                <a:ext uri="{FF2B5EF4-FFF2-40B4-BE49-F238E27FC236}">
                  <a16:creationId xmlns:a16="http://schemas.microsoft.com/office/drawing/2014/main" id="{27558CE7-008D-4B51-85C5-69E746F69C91}"/>
                </a:ext>
              </a:extLst>
            </p:cNvPr>
            <p:cNvSpPr txBox="1"/>
            <p:nvPr/>
          </p:nvSpPr>
          <p:spPr>
            <a:xfrm>
              <a:off x="2436874" y="2334367"/>
              <a:ext cx="2659702" cy="369332"/>
            </a:xfrm>
            <a:prstGeom prst="rect">
              <a:avLst/>
            </a:prstGeom>
            <a:noFill/>
          </p:spPr>
          <p:txBody>
            <a:bodyPr wrap="none" rtlCol="0">
              <a:spAutoFit/>
            </a:bodyPr>
            <a:lstStyle/>
            <a:p>
              <a:r>
                <a:rPr lang="en-US" altLang="zh-CN" b="1" dirty="0">
                  <a:solidFill>
                    <a:srgbClr val="FF0000"/>
                  </a:solidFill>
                </a:rPr>
                <a:t>Error     Stop Charging</a:t>
              </a:r>
              <a:endParaRPr lang="en-US" altLang="zh-CN" dirty="0">
                <a:solidFill>
                  <a:srgbClr val="FF0000"/>
                </a:solidFill>
              </a:endParaRPr>
            </a:p>
          </p:txBody>
        </p:sp>
        <p:cxnSp>
          <p:nvCxnSpPr>
            <p:cNvPr id="19" name="直接箭头连接符 18">
              <a:extLst>
                <a:ext uri="{FF2B5EF4-FFF2-40B4-BE49-F238E27FC236}">
                  <a16:creationId xmlns:a16="http://schemas.microsoft.com/office/drawing/2014/main" id="{264D99CB-1C8D-4A86-957C-E13049478FC4}"/>
                </a:ext>
              </a:extLst>
            </p:cNvPr>
            <p:cNvCxnSpPr>
              <a:cxnSpLocks/>
            </p:cNvCxnSpPr>
            <p:nvPr/>
          </p:nvCxnSpPr>
          <p:spPr>
            <a:xfrm>
              <a:off x="3129416" y="2526410"/>
              <a:ext cx="2784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Inhaltsplatzhalter 1">
            <a:extLst>
              <a:ext uri="{FF2B5EF4-FFF2-40B4-BE49-F238E27FC236}">
                <a16:creationId xmlns:a16="http://schemas.microsoft.com/office/drawing/2014/main" id="{C25BDBEC-89E5-4AE8-B899-0C71AC6EAD3D}"/>
              </a:ext>
            </a:extLst>
          </p:cNvPr>
          <p:cNvSpPr txBox="1">
            <a:spLocks/>
          </p:cNvSpPr>
          <p:nvPr/>
        </p:nvSpPr>
        <p:spPr bwMode="auto">
          <a:xfrm>
            <a:off x="3372546" y="4570488"/>
            <a:ext cx="1403164" cy="3975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i="1" kern="0" dirty="0">
                <a:solidFill>
                  <a:srgbClr val="FF0000"/>
                </a:solidFill>
              </a:rPr>
              <a:t>For Safety</a:t>
            </a:r>
            <a:endParaRPr lang="de-DE" i="1" kern="0" dirty="0">
              <a:solidFill>
                <a:srgbClr val="FF0000"/>
              </a:solidFill>
            </a:endParaRPr>
          </a:p>
        </p:txBody>
      </p:sp>
      <p:sp>
        <p:nvSpPr>
          <p:cNvPr id="23" name="Inhaltsplatzhalter 1">
            <a:extLst>
              <a:ext uri="{FF2B5EF4-FFF2-40B4-BE49-F238E27FC236}">
                <a16:creationId xmlns:a16="http://schemas.microsoft.com/office/drawing/2014/main" id="{72A0B283-F1B1-4654-A9D2-5E2B0BEFD913}"/>
              </a:ext>
            </a:extLst>
          </p:cNvPr>
          <p:cNvSpPr txBox="1">
            <a:spLocks/>
          </p:cNvSpPr>
          <p:nvPr/>
        </p:nvSpPr>
        <p:spPr bwMode="auto">
          <a:xfrm>
            <a:off x="664345" y="5166109"/>
            <a:ext cx="878706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Check error</a:t>
            </a:r>
          </a:p>
        </p:txBody>
      </p:sp>
      <p:sp>
        <p:nvSpPr>
          <p:cNvPr id="18" name="Inhaltsplatzhalter 1">
            <a:extLst>
              <a:ext uri="{FF2B5EF4-FFF2-40B4-BE49-F238E27FC236}">
                <a16:creationId xmlns:a16="http://schemas.microsoft.com/office/drawing/2014/main" id="{89D77154-251C-43C6-A354-A298F0FEF484}"/>
              </a:ext>
            </a:extLst>
          </p:cNvPr>
          <p:cNvSpPr txBox="1">
            <a:spLocks/>
          </p:cNvSpPr>
          <p:nvPr/>
        </p:nvSpPr>
        <p:spPr bwMode="auto">
          <a:xfrm>
            <a:off x="758952" y="1942038"/>
            <a:ext cx="7584948" cy="660135"/>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It is repeatedly checking sensors for data at regular intervals, such as vehicle status, charging current, power …</a:t>
            </a:r>
            <a:endParaRPr lang="de-DE" kern="0" dirty="0"/>
          </a:p>
        </p:txBody>
      </p:sp>
      <p:sp>
        <p:nvSpPr>
          <p:cNvPr id="26" name="Inhaltsplatzhalter 1">
            <a:extLst>
              <a:ext uri="{FF2B5EF4-FFF2-40B4-BE49-F238E27FC236}">
                <a16:creationId xmlns:a16="http://schemas.microsoft.com/office/drawing/2014/main" id="{681D07FA-49E1-437A-A32B-F15E70297E9F}"/>
              </a:ext>
            </a:extLst>
          </p:cNvPr>
          <p:cNvSpPr txBox="1">
            <a:spLocks/>
          </p:cNvSpPr>
          <p:nvPr/>
        </p:nvSpPr>
        <p:spPr bwMode="auto">
          <a:xfrm>
            <a:off x="758952" y="1558825"/>
            <a:ext cx="7601609"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Sensor Polling:</a:t>
            </a:r>
          </a:p>
        </p:txBody>
      </p:sp>
    </p:spTree>
    <p:extLst>
      <p:ext uri="{BB962C8B-B14F-4D97-AF65-F5344CB8AC3E}">
        <p14:creationId xmlns:p14="http://schemas.microsoft.com/office/powerpoint/2010/main" val="368330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wipe(down)">
                                      <p:cBhvr>
                                        <p:cTn id="4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10" grpId="0" animBg="1"/>
      <p:bldP spid="11" grpId="0" animBg="1"/>
      <p:bldP spid="16" grpId="0"/>
      <p:bldP spid="22" grpId="0"/>
      <p:bldP spid="23"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8</a:t>
            </a:fld>
            <a:endParaRPr lang="de-DE" dirty="0"/>
          </a:p>
        </p:txBody>
      </p:sp>
      <p:sp>
        <p:nvSpPr>
          <p:cNvPr id="6" name="Inhaltsplatzhalter 1">
            <a:extLst>
              <a:ext uri="{FF2B5EF4-FFF2-40B4-BE49-F238E27FC236}">
                <a16:creationId xmlns:a16="http://schemas.microsoft.com/office/drawing/2014/main" id="{CB88B2F4-49B5-43CF-A2B4-712B0C60CF1B}"/>
              </a:ext>
            </a:extLst>
          </p:cNvPr>
          <p:cNvSpPr>
            <a:spLocks noGrp="1"/>
          </p:cNvSpPr>
          <p:nvPr>
            <p:ph idx="11"/>
          </p:nvPr>
        </p:nvSpPr>
        <p:spPr>
          <a:xfrm>
            <a:off x="681331" y="1581887"/>
            <a:ext cx="3963821" cy="367200"/>
          </a:xfrm>
        </p:spPr>
        <p:txBody>
          <a:bodyPr/>
          <a:lstStyle/>
          <a:p>
            <a:pPr marL="0" indent="0">
              <a:buNone/>
            </a:pPr>
            <a:r>
              <a:rPr lang="en-US" altLang="zh-CN" dirty="0"/>
              <a:t>LED Control</a:t>
            </a:r>
          </a:p>
        </p:txBody>
      </p:sp>
      <p:pic>
        <p:nvPicPr>
          <p:cNvPr id="7" name="图片 6">
            <a:extLst>
              <a:ext uri="{FF2B5EF4-FFF2-40B4-BE49-F238E27FC236}">
                <a16:creationId xmlns:a16="http://schemas.microsoft.com/office/drawing/2014/main" id="{F01F66FB-38DD-4164-8A79-FDE334B4C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8" name="Inhaltsplatzhalter 1">
            <a:extLst>
              <a:ext uri="{FF2B5EF4-FFF2-40B4-BE49-F238E27FC236}">
                <a16:creationId xmlns:a16="http://schemas.microsoft.com/office/drawing/2014/main" id="{3D75C9B3-62D9-4F18-8B2D-B3597258A747}"/>
              </a:ext>
            </a:extLst>
          </p:cNvPr>
          <p:cNvSpPr txBox="1">
            <a:spLocks/>
          </p:cNvSpPr>
          <p:nvPr/>
        </p:nvSpPr>
        <p:spPr bwMode="auto">
          <a:xfrm>
            <a:off x="681331" y="2296559"/>
            <a:ext cx="7631999" cy="386927"/>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Singleton (Ensures only one instance exists for consistent control)</a:t>
            </a:r>
          </a:p>
        </p:txBody>
      </p:sp>
      <p:sp>
        <p:nvSpPr>
          <p:cNvPr id="10" name="Inhaltsplatzhalter 1">
            <a:extLst>
              <a:ext uri="{FF2B5EF4-FFF2-40B4-BE49-F238E27FC236}">
                <a16:creationId xmlns:a16="http://schemas.microsoft.com/office/drawing/2014/main" id="{20DC4AEF-CBEA-45C4-952F-16DE204E91BA}"/>
              </a:ext>
            </a:extLst>
          </p:cNvPr>
          <p:cNvSpPr txBox="1">
            <a:spLocks/>
          </p:cNvSpPr>
          <p:nvPr/>
        </p:nvSpPr>
        <p:spPr bwMode="auto">
          <a:xfrm>
            <a:off x="672000" y="3829715"/>
            <a:ext cx="7649040"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Collects and processes data from all hardware</a:t>
            </a:r>
          </a:p>
        </p:txBody>
      </p:sp>
      <p:sp>
        <p:nvSpPr>
          <p:cNvPr id="11" name="Inhaltsplatzhalter 1">
            <a:extLst>
              <a:ext uri="{FF2B5EF4-FFF2-40B4-BE49-F238E27FC236}">
                <a16:creationId xmlns:a16="http://schemas.microsoft.com/office/drawing/2014/main" id="{4F8152B8-4AAB-4885-A1AE-AC2472EADF8F}"/>
              </a:ext>
            </a:extLst>
          </p:cNvPr>
          <p:cNvSpPr txBox="1">
            <a:spLocks/>
          </p:cNvSpPr>
          <p:nvPr/>
        </p:nvSpPr>
        <p:spPr bwMode="auto">
          <a:xfrm>
            <a:off x="672000" y="3438682"/>
            <a:ext cx="3963821"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Data Management</a:t>
            </a:r>
          </a:p>
        </p:txBody>
      </p:sp>
      <p:sp>
        <p:nvSpPr>
          <p:cNvPr id="12" name="Inhaltsplatzhalter 1">
            <a:extLst>
              <a:ext uri="{FF2B5EF4-FFF2-40B4-BE49-F238E27FC236}">
                <a16:creationId xmlns:a16="http://schemas.microsoft.com/office/drawing/2014/main" id="{10D3FF54-329F-40BE-9504-1B07CF04665D}"/>
              </a:ext>
            </a:extLst>
          </p:cNvPr>
          <p:cNvSpPr txBox="1">
            <a:spLocks/>
          </p:cNvSpPr>
          <p:nvPr/>
        </p:nvSpPr>
        <p:spPr bwMode="auto">
          <a:xfrm>
            <a:off x="672000" y="1949087"/>
            <a:ext cx="7641330"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Manages the LEDs on the charging station to show status and alerts</a:t>
            </a:r>
          </a:p>
        </p:txBody>
      </p:sp>
      <p:sp>
        <p:nvSpPr>
          <p:cNvPr id="13" name="Inhaltsplatzhalter 1">
            <a:extLst>
              <a:ext uri="{FF2B5EF4-FFF2-40B4-BE49-F238E27FC236}">
                <a16:creationId xmlns:a16="http://schemas.microsoft.com/office/drawing/2014/main" id="{33D3DA7E-E85A-4D3D-BED3-50B1C1DF31FA}"/>
              </a:ext>
            </a:extLst>
          </p:cNvPr>
          <p:cNvSpPr txBox="1">
            <a:spLocks/>
          </p:cNvSpPr>
          <p:nvPr/>
        </p:nvSpPr>
        <p:spPr bwMode="auto">
          <a:xfrm>
            <a:off x="689040" y="2663760"/>
            <a:ext cx="7631999"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Controls LED frequency and patterns</a:t>
            </a:r>
          </a:p>
        </p:txBody>
      </p:sp>
      <p:sp>
        <p:nvSpPr>
          <p:cNvPr id="14" name="Inhaltsplatzhalter 1">
            <a:extLst>
              <a:ext uri="{FF2B5EF4-FFF2-40B4-BE49-F238E27FC236}">
                <a16:creationId xmlns:a16="http://schemas.microsoft.com/office/drawing/2014/main" id="{4D2D58CF-2336-4BFE-B4CA-36E79921235F}"/>
              </a:ext>
            </a:extLst>
          </p:cNvPr>
          <p:cNvSpPr txBox="1">
            <a:spLocks/>
          </p:cNvSpPr>
          <p:nvPr/>
        </p:nvSpPr>
        <p:spPr bwMode="auto">
          <a:xfrm>
            <a:off x="672000" y="4224363"/>
            <a:ext cx="7649040"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Supports data visualization on the GUI</a:t>
            </a:r>
          </a:p>
        </p:txBody>
      </p:sp>
      <p:sp>
        <p:nvSpPr>
          <p:cNvPr id="15" name="Inhaltsplatzhalter 1">
            <a:extLst>
              <a:ext uri="{FF2B5EF4-FFF2-40B4-BE49-F238E27FC236}">
                <a16:creationId xmlns:a16="http://schemas.microsoft.com/office/drawing/2014/main" id="{D4F86ED3-DA10-45AA-8962-4D60E804D870}"/>
              </a:ext>
            </a:extLst>
          </p:cNvPr>
          <p:cNvSpPr txBox="1">
            <a:spLocks/>
          </p:cNvSpPr>
          <p:nvPr/>
        </p:nvSpPr>
        <p:spPr bwMode="auto">
          <a:xfrm>
            <a:off x="672000" y="4619011"/>
            <a:ext cx="7649040"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Foundation for future database connections</a:t>
            </a:r>
          </a:p>
        </p:txBody>
      </p:sp>
    </p:spTree>
    <p:extLst>
      <p:ext uri="{BB962C8B-B14F-4D97-AF65-F5344CB8AC3E}">
        <p14:creationId xmlns:p14="http://schemas.microsoft.com/office/powerpoint/2010/main" val="279980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9</a:t>
            </a:fld>
            <a:endParaRPr lang="de-DE" dirty="0"/>
          </a:p>
        </p:txBody>
      </p:sp>
      <p:sp>
        <p:nvSpPr>
          <p:cNvPr id="6" name="Inhaltsplatzhalter 1">
            <a:extLst>
              <a:ext uri="{FF2B5EF4-FFF2-40B4-BE49-F238E27FC236}">
                <a16:creationId xmlns:a16="http://schemas.microsoft.com/office/drawing/2014/main" id="{8B761A16-9574-4F61-B936-B847E37A0AA7}"/>
              </a:ext>
            </a:extLst>
          </p:cNvPr>
          <p:cNvSpPr>
            <a:spLocks noGrp="1"/>
          </p:cNvSpPr>
          <p:nvPr>
            <p:ph idx="11"/>
          </p:nvPr>
        </p:nvSpPr>
        <p:spPr>
          <a:xfrm>
            <a:off x="681332" y="1535173"/>
            <a:ext cx="7812038" cy="838200"/>
          </a:xfrm>
        </p:spPr>
        <p:txBody>
          <a:bodyPr/>
          <a:lstStyle/>
          <a:p>
            <a:pPr marL="0" indent="0">
              <a:buNone/>
            </a:pPr>
            <a:r>
              <a:rPr lang="en-US" altLang="zh-CN" dirty="0"/>
              <a:t>The Charge Unit Module manages a single charging port's operation, including executing charging, stopping, and triggering corrections to the charging schedule when needed.</a:t>
            </a:r>
            <a:endParaRPr lang="de-DE" dirty="0"/>
          </a:p>
        </p:txBody>
      </p:sp>
      <p:pic>
        <p:nvPicPr>
          <p:cNvPr id="7" name="图片 6">
            <a:extLst>
              <a:ext uri="{FF2B5EF4-FFF2-40B4-BE49-F238E27FC236}">
                <a16:creationId xmlns:a16="http://schemas.microsoft.com/office/drawing/2014/main" id="{5593A6A7-8AF8-4540-92E2-FBA24DC63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2" name="矩形: 圆角 1">
            <a:extLst>
              <a:ext uri="{FF2B5EF4-FFF2-40B4-BE49-F238E27FC236}">
                <a16:creationId xmlns:a16="http://schemas.microsoft.com/office/drawing/2014/main" id="{5552F098-05A2-461A-BE23-3EB93E016C06}"/>
              </a:ext>
            </a:extLst>
          </p:cNvPr>
          <p:cNvSpPr/>
          <p:nvPr/>
        </p:nvSpPr>
        <p:spPr>
          <a:xfrm>
            <a:off x="749808" y="2765881"/>
            <a:ext cx="2160000" cy="18000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Execute</a:t>
            </a:r>
          </a:p>
          <a:p>
            <a:pPr algn="ctr"/>
            <a:r>
              <a:rPr lang="en-US" altLang="zh-CN" sz="2000" dirty="0">
                <a:solidFill>
                  <a:schemeClr val="bg1"/>
                </a:solidFill>
              </a:rPr>
              <a:t>Charging</a:t>
            </a:r>
          </a:p>
          <a:p>
            <a:pPr algn="ctr"/>
            <a:r>
              <a:rPr lang="en-US" altLang="zh-CN" sz="2000" dirty="0">
                <a:solidFill>
                  <a:schemeClr val="bg1"/>
                </a:solidFill>
              </a:rPr>
              <a:t>Logic</a:t>
            </a:r>
            <a:endParaRPr lang="zh-CN" altLang="en-US" sz="2000" dirty="0">
              <a:solidFill>
                <a:schemeClr val="bg1"/>
              </a:solidFill>
            </a:endParaRPr>
          </a:p>
        </p:txBody>
      </p:sp>
      <p:sp>
        <p:nvSpPr>
          <p:cNvPr id="8" name="矩形: 圆角 7">
            <a:extLst>
              <a:ext uri="{FF2B5EF4-FFF2-40B4-BE49-F238E27FC236}">
                <a16:creationId xmlns:a16="http://schemas.microsoft.com/office/drawing/2014/main" id="{860849DD-766C-4E61-BB45-B5B3DBBD69FF}"/>
              </a:ext>
            </a:extLst>
          </p:cNvPr>
          <p:cNvSpPr/>
          <p:nvPr/>
        </p:nvSpPr>
        <p:spPr>
          <a:xfrm>
            <a:off x="3360922" y="2765881"/>
            <a:ext cx="2160000" cy="18000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Stop</a:t>
            </a:r>
          </a:p>
          <a:p>
            <a:pPr algn="ctr"/>
            <a:r>
              <a:rPr lang="en-US" altLang="zh-CN" sz="2000" dirty="0">
                <a:solidFill>
                  <a:schemeClr val="bg1"/>
                </a:solidFill>
              </a:rPr>
              <a:t>Charging</a:t>
            </a:r>
            <a:endParaRPr lang="zh-CN" altLang="en-US" sz="2000" dirty="0">
              <a:solidFill>
                <a:schemeClr val="bg1"/>
              </a:solidFill>
            </a:endParaRPr>
          </a:p>
        </p:txBody>
      </p:sp>
      <p:sp>
        <p:nvSpPr>
          <p:cNvPr id="9" name="矩形: 圆角 8">
            <a:extLst>
              <a:ext uri="{FF2B5EF4-FFF2-40B4-BE49-F238E27FC236}">
                <a16:creationId xmlns:a16="http://schemas.microsoft.com/office/drawing/2014/main" id="{142DBFE9-CBAC-4175-B7CB-26AC6E9244A5}"/>
              </a:ext>
            </a:extLst>
          </p:cNvPr>
          <p:cNvSpPr/>
          <p:nvPr/>
        </p:nvSpPr>
        <p:spPr>
          <a:xfrm>
            <a:off x="5972036" y="2765881"/>
            <a:ext cx="2160000" cy="18000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Trigger of Correction</a:t>
            </a:r>
          </a:p>
          <a:p>
            <a:pPr algn="ctr"/>
            <a:r>
              <a:rPr lang="en-US" altLang="zh-CN" sz="2000" dirty="0">
                <a:solidFill>
                  <a:schemeClr val="bg1"/>
                </a:solidFill>
              </a:rPr>
              <a:t>of  </a:t>
            </a:r>
          </a:p>
          <a:p>
            <a:pPr algn="ctr"/>
            <a:r>
              <a:rPr lang="en-US" altLang="zh-CN" sz="2000" dirty="0">
                <a:solidFill>
                  <a:schemeClr val="bg1"/>
                </a:solidFill>
              </a:rPr>
              <a:t>Charging</a:t>
            </a:r>
          </a:p>
          <a:p>
            <a:pPr algn="ctr"/>
            <a:r>
              <a:rPr lang="en-US" altLang="zh-CN" sz="2000" dirty="0">
                <a:solidFill>
                  <a:schemeClr val="bg1"/>
                </a:solidFill>
              </a:rPr>
              <a:t>Schedule</a:t>
            </a:r>
          </a:p>
        </p:txBody>
      </p:sp>
      <p:sp>
        <p:nvSpPr>
          <p:cNvPr id="10" name="矩形: 圆角 9">
            <a:extLst>
              <a:ext uri="{FF2B5EF4-FFF2-40B4-BE49-F238E27FC236}">
                <a16:creationId xmlns:a16="http://schemas.microsoft.com/office/drawing/2014/main" id="{6838E790-C447-4241-900F-C5E68C51A342}"/>
              </a:ext>
            </a:extLst>
          </p:cNvPr>
          <p:cNvSpPr/>
          <p:nvPr/>
        </p:nvSpPr>
        <p:spPr>
          <a:xfrm>
            <a:off x="749808" y="5198440"/>
            <a:ext cx="4771114" cy="8382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Modbus Communication</a:t>
            </a:r>
          </a:p>
          <a:p>
            <a:pPr algn="ctr"/>
            <a:r>
              <a:rPr lang="en-US" altLang="zh-CN" sz="2000" dirty="0">
                <a:solidFill>
                  <a:schemeClr val="bg1"/>
                </a:solidFill>
              </a:rPr>
              <a:t>with actuator</a:t>
            </a:r>
          </a:p>
        </p:txBody>
      </p:sp>
      <p:grpSp>
        <p:nvGrpSpPr>
          <p:cNvPr id="12" name="组合 11">
            <a:extLst>
              <a:ext uri="{FF2B5EF4-FFF2-40B4-BE49-F238E27FC236}">
                <a16:creationId xmlns:a16="http://schemas.microsoft.com/office/drawing/2014/main" id="{B1162D6B-0E3B-46D3-9D83-8436BFC8940F}"/>
              </a:ext>
            </a:extLst>
          </p:cNvPr>
          <p:cNvGrpSpPr/>
          <p:nvPr/>
        </p:nvGrpSpPr>
        <p:grpSpPr>
          <a:xfrm>
            <a:off x="1829808" y="4565880"/>
            <a:ext cx="2611115" cy="632560"/>
            <a:chOff x="1829808" y="4565880"/>
            <a:chExt cx="2611115" cy="632560"/>
          </a:xfrm>
        </p:grpSpPr>
        <p:cxnSp>
          <p:nvCxnSpPr>
            <p:cNvPr id="20" name="连接符: 肘形 19">
              <a:extLst>
                <a:ext uri="{FF2B5EF4-FFF2-40B4-BE49-F238E27FC236}">
                  <a16:creationId xmlns:a16="http://schemas.microsoft.com/office/drawing/2014/main" id="{12DE24BC-B79C-42A8-B2AC-D2C33A48E6C9}"/>
                </a:ext>
              </a:extLst>
            </p:cNvPr>
            <p:cNvCxnSpPr>
              <a:stCxn id="2" idx="2"/>
              <a:endCxn id="10" idx="0"/>
            </p:cNvCxnSpPr>
            <p:nvPr/>
          </p:nvCxnSpPr>
          <p:spPr>
            <a:xfrm rot="16200000" flipH="1">
              <a:off x="2166307" y="4229381"/>
              <a:ext cx="632559" cy="1305557"/>
            </a:xfrm>
            <a:prstGeom prst="bentConnector3">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AAE21484-1ECA-4BF6-968F-D7F526574DE3}"/>
                </a:ext>
              </a:extLst>
            </p:cNvPr>
            <p:cNvCxnSpPr>
              <a:stCxn id="8" idx="2"/>
              <a:endCxn id="10" idx="0"/>
            </p:cNvCxnSpPr>
            <p:nvPr/>
          </p:nvCxnSpPr>
          <p:spPr>
            <a:xfrm rot="5400000">
              <a:off x="3471865" y="4229382"/>
              <a:ext cx="632559" cy="1305557"/>
            </a:xfrm>
            <a:prstGeom prst="bentConnector3">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74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Lst>
  </p:timing>
</p:sld>
</file>

<file path=ppt/theme/theme1.xml><?xml version="1.0" encoding="utf-8"?>
<a:theme xmlns:a="http://schemas.openxmlformats.org/drawingml/2006/main"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dk1"/>
        </a:fontRef>
      </a:style>
    </a:spDef>
    <a:txDef>
      <a:spPr>
        <a:noFill/>
      </a:spPr>
      <a:bodyPr wrap="none" rtlCol="0">
        <a:spAutoFit/>
      </a:bodyPr>
      <a:lstStyle>
        <a:defPPr algn="l">
          <a:defRPr sz="1400" dirty="0" err="1" smtClean="0"/>
        </a:defPPr>
      </a:lstStyle>
    </a:txDef>
  </a:objectDefaults>
  <a:extraClrSchemeLst/>
  <a:extLst>
    <a:ext uri="{05A4C25C-085E-4340-85A3-A5531E510DB2}">
      <thm15:themeFamily xmlns:thm15="http://schemas.microsoft.com/office/thememl/2012/main" name="190821_Fachgebiete_16_9" id="{4167EB80-7A57-45AC-87C0-9710C95596CB}" vid="{AE9E3739-18FD-458E-840A-3D2AFF87B7F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IMS_16_9</Template>
  <TotalTime>1226</TotalTime>
  <Words>1440</Words>
  <Application>Microsoft Office PowerPoint</Application>
  <PresentationFormat>宽屏</PresentationFormat>
  <Paragraphs>164</Paragraphs>
  <Slides>12</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Replica Std</vt:lpstr>
      <vt:lpstr>等线</vt:lpstr>
      <vt:lpstr>黑体</vt:lpstr>
      <vt:lpstr>Arial</vt:lpstr>
      <vt:lpstr>Calibri</vt:lpstr>
      <vt:lpstr>Tahoma</vt:lpstr>
      <vt:lpstr>Verdana</vt:lpstr>
      <vt:lpstr>Wingdings</vt:lpstr>
      <vt:lpstr>IMS_16_9</vt:lpstr>
      <vt:lpstr>System structure</vt:lpstr>
      <vt:lpstr>System structure——OCPP</vt:lpstr>
      <vt:lpstr>System structure ——OCPP</vt:lpstr>
      <vt:lpstr>System structure ——OCPP</vt:lpstr>
      <vt:lpstr>System structure ——Hardware Control</vt:lpstr>
      <vt:lpstr>System structure——Hardware Control</vt:lpstr>
      <vt:lpstr>System structure ——Hardware Control</vt:lpstr>
      <vt:lpstr>System structure ——Hardware Control</vt:lpstr>
      <vt:lpstr>System structure ——Hardware Control</vt:lpstr>
      <vt:lpstr>System structure ——GUI</vt:lpstr>
      <vt:lpstr>System structure——Central Layer</vt:lpstr>
      <vt:lpstr>System structure——Signal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IMS Medienbüro</dc:creator>
  <cp:lastModifiedBy>Junfan Jin</cp:lastModifiedBy>
  <cp:revision>155</cp:revision>
  <dcterms:created xsi:type="dcterms:W3CDTF">2019-08-29T13:29:49Z</dcterms:created>
  <dcterms:modified xsi:type="dcterms:W3CDTF">2025-05-11T13:32:06Z</dcterms:modified>
</cp:coreProperties>
</file>